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58" r:id="rId6"/>
    <p:sldId id="261" r:id="rId7"/>
    <p:sldId id="262" r:id="rId8"/>
    <p:sldId id="263" r:id="rId9"/>
    <p:sldId id="264" r:id="rId10"/>
    <p:sldId id="265" r:id="rId11"/>
    <p:sldId id="267" r:id="rId12"/>
    <p:sldId id="304" r:id="rId13"/>
    <p:sldId id="305" r:id="rId14"/>
    <p:sldId id="306" r:id="rId15"/>
    <p:sldId id="308" r:id="rId16"/>
    <p:sldId id="266" r:id="rId17"/>
    <p:sldId id="309" r:id="rId18"/>
    <p:sldId id="311" r:id="rId19"/>
    <p:sldId id="269" r:id="rId20"/>
    <p:sldId id="270" r:id="rId21"/>
    <p:sldId id="272" r:id="rId22"/>
    <p:sldId id="310" r:id="rId23"/>
    <p:sldId id="271" r:id="rId24"/>
    <p:sldId id="273" r:id="rId25"/>
    <p:sldId id="274" r:id="rId26"/>
    <p:sldId id="312" r:id="rId27"/>
    <p:sldId id="277" r:id="rId28"/>
    <p:sldId id="293" r:id="rId29"/>
    <p:sldId id="300" r:id="rId30"/>
    <p:sldId id="313" r:id="rId31"/>
    <p:sldId id="297" r:id="rId32"/>
    <p:sldId id="298" r:id="rId33"/>
    <p:sldId id="299" r:id="rId34"/>
    <p:sldId id="302" r:id="rId35"/>
    <p:sldId id="301" r:id="rId36"/>
    <p:sldId id="303" r:id="rId37"/>
    <p:sldId id="276" r:id="rId38"/>
    <p:sldId id="275" r:id="rId39"/>
    <p:sldId id="278" r:id="rId40"/>
    <p:sldId id="279" r:id="rId4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7C2BC-5A53-4EF4-AC73-DF1CA80447E7}" v="613" dt="2025-09-10T12:30:35.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EA9B-0434-792C-836B-011F52E210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9A372800-EA1E-995C-CDB6-72E8FC61B4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62520945-630F-8A86-5CCA-F449E029F43B}"/>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5" name="Footer Placeholder 4">
            <a:extLst>
              <a:ext uri="{FF2B5EF4-FFF2-40B4-BE49-F238E27FC236}">
                <a16:creationId xmlns:a16="http://schemas.microsoft.com/office/drawing/2014/main" id="{1231A766-FF8C-709F-6F28-EEFE8CAA09B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BCE088F-32F6-1CF4-DA8F-ABBE387D57D8}"/>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247849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31B2-EAD3-A230-1FDB-1D11E1583C8E}"/>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8D99DD03-1BEC-E9CF-FC6E-EE3229277F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4F1F37E-5219-1540-FECA-16664550C19E}"/>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5" name="Footer Placeholder 4">
            <a:extLst>
              <a:ext uri="{FF2B5EF4-FFF2-40B4-BE49-F238E27FC236}">
                <a16:creationId xmlns:a16="http://schemas.microsoft.com/office/drawing/2014/main" id="{B53B1007-FB94-AC04-AFE6-99E5CE4B62D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86EF594-4234-2F8C-23A3-8F95280433E2}"/>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121312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62C72-75F1-18CC-17DA-61F81A32A1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0058C64D-5393-EA6F-5895-DABE0F1C7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B938420-FB9E-E2C4-A323-2C50119CA177}"/>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5" name="Footer Placeholder 4">
            <a:extLst>
              <a:ext uri="{FF2B5EF4-FFF2-40B4-BE49-F238E27FC236}">
                <a16:creationId xmlns:a16="http://schemas.microsoft.com/office/drawing/2014/main" id="{CFD629AD-B786-9533-B305-0C52590F185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6AFEFFD-92CC-6604-527C-E05EBF2AE04A}"/>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3515829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4C1A-21DC-E92E-65F5-D9D6EAD7CB55}"/>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9E013392-DA4A-633F-EB84-5FD45BDD6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A3832FF8-747C-5B5F-E3A8-F01816B3014F}"/>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5" name="Footer Placeholder 4">
            <a:extLst>
              <a:ext uri="{FF2B5EF4-FFF2-40B4-BE49-F238E27FC236}">
                <a16:creationId xmlns:a16="http://schemas.microsoft.com/office/drawing/2014/main" id="{C445CFFC-7BD0-5B39-EE76-36AEACB814A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9EEC5A6-1011-2EDC-1852-B99C1D796CFD}"/>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773121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6922-5FF1-5E97-4B65-7015F4057D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AEC175EA-4A65-7B3A-EBD6-E6A489A2AD5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095EA-7E4C-7E01-2696-9B4212189617}"/>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5" name="Footer Placeholder 4">
            <a:extLst>
              <a:ext uri="{FF2B5EF4-FFF2-40B4-BE49-F238E27FC236}">
                <a16:creationId xmlns:a16="http://schemas.microsoft.com/office/drawing/2014/main" id="{943985E8-1038-6BFB-9EAC-CA9DA521787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0B47E9AC-A926-2470-FE97-E5370C1E17E4}"/>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399836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B8D1-C39C-97EC-56A8-9388A451042A}"/>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206B6B5C-6A04-BD46-5379-B58E99A44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E2E19755-FB9E-70E1-D09B-4113663C1F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9780D5A8-FE16-B828-96F6-F830A1A476CF}"/>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6" name="Footer Placeholder 5">
            <a:extLst>
              <a:ext uri="{FF2B5EF4-FFF2-40B4-BE49-F238E27FC236}">
                <a16:creationId xmlns:a16="http://schemas.microsoft.com/office/drawing/2014/main" id="{0198A7CB-8C08-8CC6-6B8B-C0F3A7B5910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013E536-11D8-12F9-4ADF-74BD4421177B}"/>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3464653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5BCA-1098-F835-FFC4-BC3B3B7BBAC4}"/>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594B00EC-BD02-127E-705A-7B6552E367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E656D6-67E5-ACE4-A52B-F2E47B2E87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7A29CF3B-30A5-6BC3-0C17-D12317CD30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E23675-913B-792A-AB32-51146A9E9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18981343-53E8-1637-9046-01C737BA381D}"/>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8" name="Footer Placeholder 7">
            <a:extLst>
              <a:ext uri="{FF2B5EF4-FFF2-40B4-BE49-F238E27FC236}">
                <a16:creationId xmlns:a16="http://schemas.microsoft.com/office/drawing/2014/main" id="{145261B9-EA91-E9B8-C1B5-002420F7B717}"/>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4BB8D0CF-6D05-0F74-F94C-F5C6BC63012B}"/>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274577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06D7-37DD-EF2E-57F4-484468F45149}"/>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C2ECB2B4-DE2A-AC87-7354-275DCEAF10CD}"/>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4" name="Footer Placeholder 3">
            <a:extLst>
              <a:ext uri="{FF2B5EF4-FFF2-40B4-BE49-F238E27FC236}">
                <a16:creationId xmlns:a16="http://schemas.microsoft.com/office/drawing/2014/main" id="{AA2A48A8-FB27-A713-A7F5-D0E8F209BF64}"/>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9E9B82D9-A75A-4FE2-0F6B-0525E8D01DB1}"/>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4294233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2A0CE-D0DE-328F-20C0-33E53AC6AE5C}"/>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3" name="Footer Placeholder 2">
            <a:extLst>
              <a:ext uri="{FF2B5EF4-FFF2-40B4-BE49-F238E27FC236}">
                <a16:creationId xmlns:a16="http://schemas.microsoft.com/office/drawing/2014/main" id="{48D598E1-5A0A-15D4-A3F9-FDBF9B834D46}"/>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3B88E5CB-0349-95BD-340F-77F6C00B54F1}"/>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200071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F1BE-3185-59F3-AE5D-0A1CB83B02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539858BD-753C-4725-044A-AEF76038AD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EFCFDE61-DA16-C48A-7CFA-7AEAAD3D9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E219D2-9A34-F02D-AD97-C82D3C4622A8}"/>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6" name="Footer Placeholder 5">
            <a:extLst>
              <a:ext uri="{FF2B5EF4-FFF2-40B4-BE49-F238E27FC236}">
                <a16:creationId xmlns:a16="http://schemas.microsoft.com/office/drawing/2014/main" id="{9BA0763B-3BB9-B8A3-6505-B0532B5BD38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B28E4876-8656-B282-BDA2-64DC80587C02}"/>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29117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940-DFB3-A27C-D775-CB3EC2682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9919175C-7B02-F31F-E148-95BC1D611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D8C64CCF-E59D-DB8C-4CA9-47556DBA5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2868E-FF91-9AB0-557D-F853CEA93830}"/>
              </a:ext>
            </a:extLst>
          </p:cNvPr>
          <p:cNvSpPr>
            <a:spLocks noGrp="1"/>
          </p:cNvSpPr>
          <p:nvPr>
            <p:ph type="dt" sz="half" idx="10"/>
          </p:nvPr>
        </p:nvSpPr>
        <p:spPr/>
        <p:txBody>
          <a:bodyPr/>
          <a:lstStyle/>
          <a:p>
            <a:fld id="{F4B28623-E84A-4A7D-AFC4-F09CCC1DA812}" type="datetimeFigureOut">
              <a:rPr lang="nl-NL" smtClean="0"/>
              <a:t>26-2-2026</a:t>
            </a:fld>
            <a:endParaRPr lang="nl-NL"/>
          </a:p>
        </p:txBody>
      </p:sp>
      <p:sp>
        <p:nvSpPr>
          <p:cNvPr id="6" name="Footer Placeholder 5">
            <a:extLst>
              <a:ext uri="{FF2B5EF4-FFF2-40B4-BE49-F238E27FC236}">
                <a16:creationId xmlns:a16="http://schemas.microsoft.com/office/drawing/2014/main" id="{7271ADBD-3472-24A5-CF56-DE06FFBD4EB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21FAC0DA-4913-E32F-4C33-F80F6E552BF5}"/>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795656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2077CD-CFEA-0C87-4E59-C4C6BF5910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587A5D01-43E9-7679-949F-A6719664D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8708BE1-E71C-06D4-BCAF-54CE5F59D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B28623-E84A-4A7D-AFC4-F09CCC1DA812}" type="datetimeFigureOut">
              <a:rPr lang="nl-NL" smtClean="0"/>
              <a:t>26-2-2026</a:t>
            </a:fld>
            <a:endParaRPr lang="nl-NL"/>
          </a:p>
        </p:txBody>
      </p:sp>
      <p:sp>
        <p:nvSpPr>
          <p:cNvPr id="5" name="Footer Placeholder 4">
            <a:extLst>
              <a:ext uri="{FF2B5EF4-FFF2-40B4-BE49-F238E27FC236}">
                <a16:creationId xmlns:a16="http://schemas.microsoft.com/office/drawing/2014/main" id="{0DB5976D-A87F-33CA-76C9-00247711D4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A5CE97CF-CCFC-FAE8-9323-50ECB0B856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B45562-5F54-40EB-A4C1-9EE3E54CD245}" type="slidenum">
              <a:rPr lang="nl-NL" smtClean="0"/>
              <a:t>‹#›</a:t>
            </a:fld>
            <a:endParaRPr lang="nl-NL"/>
          </a:p>
        </p:txBody>
      </p:sp>
    </p:spTree>
    <p:extLst>
      <p:ext uri="{BB962C8B-B14F-4D97-AF65-F5344CB8AC3E}">
        <p14:creationId xmlns:p14="http://schemas.microsoft.com/office/powerpoint/2010/main" val="425809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onjsdev/shorts"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www.youtube.com/@onjsdev/shorts"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hyperlink" Target="https://www.youtube.com/@onjsdev/shorts" TargetMode="External"/></Relationships>
</file>

<file path=ppt/slides/_rels/slide19.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slideLayout" Target="../slideLayouts/slideLayout2.xml"/><Relationship Id="rId4" Type="http://schemas.openxmlformats.org/officeDocument/2006/relationships/video" Target="../media/media5.mp4"/></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7.png"/><Relationship Id="rId4" Type="http://schemas.openxmlformats.org/officeDocument/2006/relationships/hyperlink" Target="https://www.youtube.com/@onjsdev/short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jojozhuang.github.io/tutorial/big-o-cheat-shee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jojozhuang.github.io/tutorial/big-o-cheat-she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colab.research.google.com/drive/1yu-4EEUHDfq8Bd_B-zxY9x91SdwzIlr2?usp=sharing"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3.png"/><Relationship Id="rId4" Type="http://schemas.openxmlformats.org/officeDocument/2006/relationships/hyperlink" Target="https://www.youtube.com/@onjsdev/short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6.png"/><Relationship Id="rId4" Type="http://schemas.openxmlformats.org/officeDocument/2006/relationships/hyperlink" Target="https://www.youtube.com/@onjsdev/short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colab.research.google.com/drive/1cXlXxxmsZ7oSHuJ64VId-L6vfUOwOROs?usp=shar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cc.gnu.org/onlinedocs/gcc/Optimize-Options.html" TargetMode="External"/><Relationship Id="rId2" Type="http://schemas.openxmlformats.org/officeDocument/2006/relationships/hyperlink" Target="https://www.programiz.com/article/difference-compiler-interpreter"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freecodecamp.org/news/big-o-cheat-sheet-time-complexity-char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6-219A-4C4A-DAC1-A0C0420C5569}"/>
              </a:ext>
            </a:extLst>
          </p:cNvPr>
          <p:cNvSpPr>
            <a:spLocks noGrp="1"/>
          </p:cNvSpPr>
          <p:nvPr>
            <p:ph type="ctrTitle"/>
          </p:nvPr>
        </p:nvSpPr>
        <p:spPr/>
        <p:txBody>
          <a:bodyPr/>
          <a:lstStyle/>
          <a:p>
            <a:r>
              <a:rPr lang="en-US" dirty="0">
                <a:latin typeface="Trade Gothic Inline" panose="020B0504030203020204" pitchFamily="34" charset="0"/>
              </a:rPr>
              <a:t>Big</a:t>
            </a:r>
            <a:endParaRPr lang="nl-NL" dirty="0">
              <a:latin typeface="Trade Gothic Inline" panose="020B0504030203020204" pitchFamily="34" charset="0"/>
            </a:endParaRPr>
          </a:p>
        </p:txBody>
      </p:sp>
      <p:sp>
        <p:nvSpPr>
          <p:cNvPr id="3" name="Subtitle 2">
            <a:extLst>
              <a:ext uri="{FF2B5EF4-FFF2-40B4-BE49-F238E27FC236}">
                <a16:creationId xmlns:a16="http://schemas.microsoft.com/office/drawing/2014/main" id="{1D0BB23E-DED5-29EE-C0E7-0DEC3EF57CEC}"/>
              </a:ext>
            </a:extLst>
          </p:cNvPr>
          <p:cNvSpPr>
            <a:spLocks noGrp="1"/>
          </p:cNvSpPr>
          <p:nvPr>
            <p:ph type="subTitle" idx="1"/>
          </p:nvPr>
        </p:nvSpPr>
        <p:spPr>
          <a:xfrm>
            <a:off x="2536723" y="3379809"/>
            <a:ext cx="9144000" cy="1655762"/>
          </a:xfrm>
        </p:spPr>
        <p:txBody>
          <a:bodyPr/>
          <a:lstStyle/>
          <a:p>
            <a:r>
              <a:rPr lang="en-US" dirty="0"/>
              <a:t>@ Bart B                  </a:t>
            </a:r>
            <a:r>
              <a:rPr lang="en-US" dirty="0" err="1"/>
              <a:t>zon</a:t>
            </a:r>
            <a:endParaRPr lang="nl-NL" dirty="0"/>
          </a:p>
        </p:txBody>
      </p:sp>
      <p:sp>
        <p:nvSpPr>
          <p:cNvPr id="5" name="TextBox 4">
            <a:extLst>
              <a:ext uri="{FF2B5EF4-FFF2-40B4-BE49-F238E27FC236}">
                <a16:creationId xmlns:a16="http://schemas.microsoft.com/office/drawing/2014/main" id="{BBA2CE4F-832A-680F-5495-22BE649383FB}"/>
              </a:ext>
            </a:extLst>
          </p:cNvPr>
          <p:cNvSpPr txBox="1"/>
          <p:nvPr/>
        </p:nvSpPr>
        <p:spPr>
          <a:xfrm>
            <a:off x="6725265" y="1991699"/>
            <a:ext cx="1917290" cy="2215991"/>
          </a:xfrm>
          <a:prstGeom prst="rect">
            <a:avLst/>
          </a:prstGeom>
          <a:noFill/>
        </p:spPr>
        <p:txBody>
          <a:bodyPr wrap="square">
            <a:spAutoFit/>
          </a:bodyPr>
          <a:lstStyle/>
          <a:p>
            <a:r>
              <a:rPr lang="en-US" sz="13800" dirty="0">
                <a:latin typeface="Trade Gothic Inline" panose="020B0504030203020204" pitchFamily="34" charset="0"/>
              </a:rPr>
              <a:t>O</a:t>
            </a:r>
            <a:endParaRPr lang="nl-NL" sz="13800" dirty="0"/>
          </a:p>
        </p:txBody>
      </p:sp>
    </p:spTree>
    <p:extLst>
      <p:ext uri="{BB962C8B-B14F-4D97-AF65-F5344CB8AC3E}">
        <p14:creationId xmlns:p14="http://schemas.microsoft.com/office/powerpoint/2010/main" val="229048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9BE5-D79C-F3F7-F37A-463852FC1188}"/>
              </a:ext>
            </a:extLst>
          </p:cNvPr>
          <p:cNvSpPr>
            <a:spLocks noGrp="1"/>
          </p:cNvSpPr>
          <p:nvPr>
            <p:ph type="title"/>
          </p:nvPr>
        </p:nvSpPr>
        <p:spPr>
          <a:xfrm>
            <a:off x="838200" y="36852"/>
            <a:ext cx="10498394" cy="1325563"/>
          </a:xfrm>
        </p:spPr>
        <p:txBody>
          <a:bodyPr/>
          <a:lstStyle/>
          <a:p>
            <a:pPr algn="ctr"/>
            <a:r>
              <a:rPr lang="en-US" dirty="0"/>
              <a:t>Sum</a:t>
            </a:r>
            <a:endParaRPr lang="nl-NL" dirty="0"/>
          </a:p>
        </p:txBody>
      </p:sp>
      <p:pic>
        <p:nvPicPr>
          <p:cNvPr id="5" name="Picture 4">
            <a:extLst>
              <a:ext uri="{FF2B5EF4-FFF2-40B4-BE49-F238E27FC236}">
                <a16:creationId xmlns:a16="http://schemas.microsoft.com/office/drawing/2014/main" id="{827E57AA-085A-3543-6BBA-8C8C0D8C1939}"/>
              </a:ext>
            </a:extLst>
          </p:cNvPr>
          <p:cNvPicPr>
            <a:picLocks noChangeAspect="1"/>
          </p:cNvPicPr>
          <p:nvPr/>
        </p:nvPicPr>
        <p:blipFill>
          <a:blip r:embed="rId2"/>
          <a:stretch>
            <a:fillRect/>
          </a:stretch>
        </p:blipFill>
        <p:spPr>
          <a:xfrm>
            <a:off x="531519" y="1916413"/>
            <a:ext cx="4934639" cy="3772426"/>
          </a:xfrm>
          <a:prstGeom prst="rect">
            <a:avLst/>
          </a:prstGeom>
        </p:spPr>
      </p:pic>
      <p:pic>
        <p:nvPicPr>
          <p:cNvPr id="7" name="Picture 6">
            <a:extLst>
              <a:ext uri="{FF2B5EF4-FFF2-40B4-BE49-F238E27FC236}">
                <a16:creationId xmlns:a16="http://schemas.microsoft.com/office/drawing/2014/main" id="{AC9CD168-B003-F515-3014-14C291CB73E5}"/>
              </a:ext>
            </a:extLst>
          </p:cNvPr>
          <p:cNvPicPr>
            <a:picLocks noChangeAspect="1"/>
          </p:cNvPicPr>
          <p:nvPr/>
        </p:nvPicPr>
        <p:blipFill>
          <a:blip r:embed="rId3"/>
          <a:stretch>
            <a:fillRect/>
          </a:stretch>
        </p:blipFill>
        <p:spPr>
          <a:xfrm>
            <a:off x="7271448" y="1916413"/>
            <a:ext cx="3324689" cy="1924319"/>
          </a:xfrm>
          <a:prstGeom prst="rect">
            <a:avLst/>
          </a:prstGeom>
        </p:spPr>
      </p:pic>
      <p:sp>
        <p:nvSpPr>
          <p:cNvPr id="8" name="TextBox 7">
            <a:extLst>
              <a:ext uri="{FF2B5EF4-FFF2-40B4-BE49-F238E27FC236}">
                <a16:creationId xmlns:a16="http://schemas.microsoft.com/office/drawing/2014/main" id="{22B75B3B-5D04-CE5A-89DA-DA11623EB195}"/>
              </a:ext>
            </a:extLst>
          </p:cNvPr>
          <p:cNvSpPr txBox="1"/>
          <p:nvPr/>
        </p:nvSpPr>
        <p:spPr>
          <a:xfrm>
            <a:off x="7271448" y="1514815"/>
            <a:ext cx="871713" cy="369332"/>
          </a:xfrm>
          <a:prstGeom prst="rect">
            <a:avLst/>
          </a:prstGeom>
          <a:noFill/>
        </p:spPr>
        <p:txBody>
          <a:bodyPr wrap="none" rtlCol="0">
            <a:spAutoFit/>
          </a:bodyPr>
          <a:lstStyle/>
          <a:p>
            <a:r>
              <a:rPr lang="en-US" dirty="0"/>
              <a:t>python</a:t>
            </a:r>
            <a:endParaRPr lang="nl-NL" dirty="0"/>
          </a:p>
        </p:txBody>
      </p:sp>
      <p:sp>
        <p:nvSpPr>
          <p:cNvPr id="9" name="TextBox 8">
            <a:extLst>
              <a:ext uri="{FF2B5EF4-FFF2-40B4-BE49-F238E27FC236}">
                <a16:creationId xmlns:a16="http://schemas.microsoft.com/office/drawing/2014/main" id="{9A454486-DC25-89BE-4C34-1806F1952B20}"/>
              </a:ext>
            </a:extLst>
          </p:cNvPr>
          <p:cNvSpPr txBox="1"/>
          <p:nvPr/>
        </p:nvSpPr>
        <p:spPr>
          <a:xfrm>
            <a:off x="561521" y="1454748"/>
            <a:ext cx="553357" cy="369332"/>
          </a:xfrm>
          <a:prstGeom prst="rect">
            <a:avLst/>
          </a:prstGeom>
          <a:noFill/>
        </p:spPr>
        <p:txBody>
          <a:bodyPr wrap="none" rtlCol="0">
            <a:spAutoFit/>
          </a:bodyPr>
          <a:lstStyle/>
          <a:p>
            <a:r>
              <a:rPr lang="en-US" dirty="0" err="1"/>
              <a:t>c++</a:t>
            </a:r>
            <a:endParaRPr lang="nl-NL" dirty="0"/>
          </a:p>
        </p:txBody>
      </p:sp>
      <p:sp>
        <p:nvSpPr>
          <p:cNvPr id="4" name="TextBox 3">
            <a:extLst>
              <a:ext uri="{FF2B5EF4-FFF2-40B4-BE49-F238E27FC236}">
                <a16:creationId xmlns:a16="http://schemas.microsoft.com/office/drawing/2014/main" id="{679CEA4A-94BA-9E9A-52A8-B53BB4468A0F}"/>
              </a:ext>
            </a:extLst>
          </p:cNvPr>
          <p:cNvSpPr txBox="1"/>
          <p:nvPr/>
        </p:nvSpPr>
        <p:spPr>
          <a:xfrm>
            <a:off x="6774427" y="314912"/>
            <a:ext cx="6096000" cy="769441"/>
          </a:xfrm>
          <a:prstGeom prst="rect">
            <a:avLst/>
          </a:prstGeom>
          <a:noFill/>
        </p:spPr>
        <p:txBody>
          <a:bodyPr wrap="square">
            <a:spAutoFit/>
          </a:bodyPr>
          <a:lstStyle/>
          <a:p>
            <a:r>
              <a:rPr lang="en-US" sz="4400" dirty="0"/>
              <a:t>O(n) </a:t>
            </a:r>
            <a:endParaRPr lang="nl-NL" sz="4400" dirty="0"/>
          </a:p>
        </p:txBody>
      </p:sp>
    </p:spTree>
    <p:extLst>
      <p:ext uri="{BB962C8B-B14F-4D97-AF65-F5344CB8AC3E}">
        <p14:creationId xmlns:p14="http://schemas.microsoft.com/office/powerpoint/2010/main" val="328896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DB34-E847-EFF5-8BB8-7E59B09BE3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11262-57E5-8C6D-E2CB-DF1B4F17DD76}"/>
              </a:ext>
            </a:extLst>
          </p:cNvPr>
          <p:cNvSpPr>
            <a:spLocks noGrp="1"/>
          </p:cNvSpPr>
          <p:nvPr>
            <p:ph type="title"/>
          </p:nvPr>
        </p:nvSpPr>
        <p:spPr>
          <a:xfrm>
            <a:off x="3109748" y="-96071"/>
            <a:ext cx="5972503" cy="1325563"/>
          </a:xfrm>
        </p:spPr>
        <p:txBody>
          <a:bodyPr/>
          <a:lstStyle/>
          <a:p>
            <a:pPr algn="ctr"/>
            <a:r>
              <a:rPr lang="en-US" dirty="0"/>
              <a:t>Binary Search</a:t>
            </a:r>
            <a:endParaRPr lang="nl-NL" dirty="0"/>
          </a:p>
        </p:txBody>
      </p:sp>
      <p:sp>
        <p:nvSpPr>
          <p:cNvPr id="8" name="TextBox 7">
            <a:extLst>
              <a:ext uri="{FF2B5EF4-FFF2-40B4-BE49-F238E27FC236}">
                <a16:creationId xmlns:a16="http://schemas.microsoft.com/office/drawing/2014/main" id="{92101269-29E5-E67E-7570-ECC3C5F0056A}"/>
              </a:ext>
            </a:extLst>
          </p:cNvPr>
          <p:cNvSpPr txBox="1"/>
          <p:nvPr/>
        </p:nvSpPr>
        <p:spPr>
          <a:xfrm>
            <a:off x="6853599" y="1603305"/>
            <a:ext cx="871713" cy="369332"/>
          </a:xfrm>
          <a:prstGeom prst="rect">
            <a:avLst/>
          </a:prstGeom>
          <a:noFill/>
        </p:spPr>
        <p:txBody>
          <a:bodyPr wrap="none" rtlCol="0">
            <a:spAutoFit/>
          </a:bodyPr>
          <a:lstStyle/>
          <a:p>
            <a:r>
              <a:rPr lang="en-US" dirty="0"/>
              <a:t>python</a:t>
            </a:r>
            <a:endParaRPr lang="nl-NL" dirty="0"/>
          </a:p>
        </p:txBody>
      </p:sp>
      <p:sp>
        <p:nvSpPr>
          <p:cNvPr id="9" name="TextBox 8">
            <a:extLst>
              <a:ext uri="{FF2B5EF4-FFF2-40B4-BE49-F238E27FC236}">
                <a16:creationId xmlns:a16="http://schemas.microsoft.com/office/drawing/2014/main" id="{F757480F-FD9E-558C-146E-398E9D68BC0A}"/>
              </a:ext>
            </a:extLst>
          </p:cNvPr>
          <p:cNvSpPr txBox="1"/>
          <p:nvPr/>
        </p:nvSpPr>
        <p:spPr>
          <a:xfrm>
            <a:off x="296222" y="662179"/>
            <a:ext cx="553357" cy="369332"/>
          </a:xfrm>
          <a:prstGeom prst="rect">
            <a:avLst/>
          </a:prstGeom>
          <a:noFill/>
        </p:spPr>
        <p:txBody>
          <a:bodyPr wrap="none" rtlCol="0">
            <a:spAutoFit/>
          </a:bodyPr>
          <a:lstStyle/>
          <a:p>
            <a:r>
              <a:rPr lang="en-US" dirty="0" err="1"/>
              <a:t>c++</a:t>
            </a:r>
            <a:endParaRPr lang="nl-NL" dirty="0"/>
          </a:p>
        </p:txBody>
      </p:sp>
      <p:pic>
        <p:nvPicPr>
          <p:cNvPr id="5" name="Picture 4">
            <a:extLst>
              <a:ext uri="{FF2B5EF4-FFF2-40B4-BE49-F238E27FC236}">
                <a16:creationId xmlns:a16="http://schemas.microsoft.com/office/drawing/2014/main" id="{6373BC52-9011-5E19-C9C1-C54973B7AED7}"/>
              </a:ext>
            </a:extLst>
          </p:cNvPr>
          <p:cNvPicPr>
            <a:picLocks noChangeAspect="1"/>
          </p:cNvPicPr>
          <p:nvPr/>
        </p:nvPicPr>
        <p:blipFill>
          <a:blip r:embed="rId2"/>
          <a:stretch>
            <a:fillRect/>
          </a:stretch>
        </p:blipFill>
        <p:spPr>
          <a:xfrm>
            <a:off x="218206" y="1027886"/>
            <a:ext cx="6249272" cy="5830114"/>
          </a:xfrm>
          <a:prstGeom prst="rect">
            <a:avLst/>
          </a:prstGeom>
        </p:spPr>
      </p:pic>
      <p:pic>
        <p:nvPicPr>
          <p:cNvPr id="7" name="Picture 6">
            <a:extLst>
              <a:ext uri="{FF2B5EF4-FFF2-40B4-BE49-F238E27FC236}">
                <a16:creationId xmlns:a16="http://schemas.microsoft.com/office/drawing/2014/main" id="{E2660702-E048-0BC8-DCA8-3AEDE95601C4}"/>
              </a:ext>
            </a:extLst>
          </p:cNvPr>
          <p:cNvPicPr>
            <a:picLocks noChangeAspect="1"/>
          </p:cNvPicPr>
          <p:nvPr/>
        </p:nvPicPr>
        <p:blipFill>
          <a:blip r:embed="rId3"/>
          <a:stretch>
            <a:fillRect/>
          </a:stretch>
        </p:blipFill>
        <p:spPr>
          <a:xfrm>
            <a:off x="6930526" y="2075127"/>
            <a:ext cx="4210638" cy="3553321"/>
          </a:xfrm>
          <a:prstGeom prst="rect">
            <a:avLst/>
          </a:prstGeom>
        </p:spPr>
      </p:pic>
      <p:sp>
        <p:nvSpPr>
          <p:cNvPr id="4" name="TextBox 3">
            <a:extLst>
              <a:ext uri="{FF2B5EF4-FFF2-40B4-BE49-F238E27FC236}">
                <a16:creationId xmlns:a16="http://schemas.microsoft.com/office/drawing/2014/main" id="{5256CE94-F1D8-A596-393D-6C80B136DBA4}"/>
              </a:ext>
            </a:extLst>
          </p:cNvPr>
          <p:cNvSpPr txBox="1"/>
          <p:nvPr/>
        </p:nvSpPr>
        <p:spPr>
          <a:xfrm>
            <a:off x="7930627" y="181989"/>
            <a:ext cx="6096000" cy="769441"/>
          </a:xfrm>
          <a:prstGeom prst="rect">
            <a:avLst/>
          </a:prstGeom>
          <a:noFill/>
        </p:spPr>
        <p:txBody>
          <a:bodyPr wrap="square">
            <a:spAutoFit/>
          </a:bodyPr>
          <a:lstStyle/>
          <a:p>
            <a:r>
              <a:rPr lang="en-US" sz="4400" dirty="0"/>
              <a:t>O(log n) </a:t>
            </a:r>
            <a:endParaRPr lang="nl-NL" sz="4400" dirty="0"/>
          </a:p>
        </p:txBody>
      </p:sp>
    </p:spTree>
    <p:extLst>
      <p:ext uri="{BB962C8B-B14F-4D97-AF65-F5344CB8AC3E}">
        <p14:creationId xmlns:p14="http://schemas.microsoft.com/office/powerpoint/2010/main" val="33387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9C2E99-5AA4-67A6-44B1-C09AE8758EFF}"/>
              </a:ext>
            </a:extLst>
          </p:cNvPr>
          <p:cNvPicPr>
            <a:picLocks noChangeAspect="1"/>
          </p:cNvPicPr>
          <p:nvPr/>
        </p:nvPicPr>
        <p:blipFill>
          <a:blip r:embed="rId2"/>
          <a:stretch>
            <a:fillRect/>
          </a:stretch>
        </p:blipFill>
        <p:spPr>
          <a:xfrm>
            <a:off x="58994" y="0"/>
            <a:ext cx="4974714" cy="6858000"/>
          </a:xfrm>
          <a:prstGeom prst="rect">
            <a:avLst/>
          </a:prstGeom>
        </p:spPr>
      </p:pic>
      <p:sp>
        <p:nvSpPr>
          <p:cNvPr id="6" name="TextBox 5">
            <a:extLst>
              <a:ext uri="{FF2B5EF4-FFF2-40B4-BE49-F238E27FC236}">
                <a16:creationId xmlns:a16="http://schemas.microsoft.com/office/drawing/2014/main" id="{54A66058-F647-2479-B8F7-B384AD874B9E}"/>
              </a:ext>
            </a:extLst>
          </p:cNvPr>
          <p:cNvSpPr txBox="1"/>
          <p:nvPr/>
        </p:nvSpPr>
        <p:spPr>
          <a:xfrm>
            <a:off x="5706684" y="2744988"/>
            <a:ext cx="5979549" cy="830997"/>
          </a:xfrm>
          <a:prstGeom prst="rect">
            <a:avLst/>
          </a:prstGeom>
          <a:noFill/>
        </p:spPr>
        <p:txBody>
          <a:bodyPr wrap="square" rtlCol="0">
            <a:spAutoFit/>
          </a:bodyPr>
          <a:lstStyle/>
          <a:p>
            <a:r>
              <a:rPr lang="en-US" sz="2400" b="1" dirty="0"/>
              <a:t>We want to find the name belonging to student number 110299</a:t>
            </a:r>
            <a:endParaRPr lang="nl-NL" sz="2400" b="1" dirty="0"/>
          </a:p>
        </p:txBody>
      </p:sp>
    </p:spTree>
    <p:extLst>
      <p:ext uri="{BB962C8B-B14F-4D97-AF65-F5344CB8AC3E}">
        <p14:creationId xmlns:p14="http://schemas.microsoft.com/office/powerpoint/2010/main" val="380471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D202B8-880C-4598-55C5-B592F24A1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24000"/>
            <a:ext cx="11430000" cy="3810000"/>
          </a:xfrm>
          <a:prstGeom prst="rect">
            <a:avLst/>
          </a:prstGeom>
        </p:spPr>
      </p:pic>
    </p:spTree>
    <p:extLst>
      <p:ext uri="{BB962C8B-B14F-4D97-AF65-F5344CB8AC3E}">
        <p14:creationId xmlns:p14="http://schemas.microsoft.com/office/powerpoint/2010/main" val="3309958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4C6158-E373-C67C-666B-759F5F074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24000"/>
            <a:ext cx="11430000" cy="3810000"/>
          </a:xfrm>
          <a:prstGeom prst="rect">
            <a:avLst/>
          </a:prstGeom>
        </p:spPr>
      </p:pic>
    </p:spTree>
    <p:extLst>
      <p:ext uri="{BB962C8B-B14F-4D97-AF65-F5344CB8AC3E}">
        <p14:creationId xmlns:p14="http://schemas.microsoft.com/office/powerpoint/2010/main" val="2768112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inear Search vs Binary Search">
            <a:hlinkClick r:id="" action="ppaction://media"/>
            <a:extLst>
              <a:ext uri="{FF2B5EF4-FFF2-40B4-BE49-F238E27FC236}">
                <a16:creationId xmlns:a16="http://schemas.microsoft.com/office/drawing/2014/main" id="{5D1417B3-380A-76E7-0F4C-D8BA6A59DC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71034" y="0"/>
            <a:ext cx="3849931" cy="6843490"/>
          </a:xfrm>
        </p:spPr>
      </p:pic>
      <p:sp>
        <p:nvSpPr>
          <p:cNvPr id="6" name="TextBox 5">
            <a:extLst>
              <a:ext uri="{FF2B5EF4-FFF2-40B4-BE49-F238E27FC236}">
                <a16:creationId xmlns:a16="http://schemas.microsoft.com/office/drawing/2014/main" id="{8F488B4B-A116-D3DD-47F2-0EFFEE5AF7D1}"/>
              </a:ext>
            </a:extLst>
          </p:cNvPr>
          <p:cNvSpPr txBox="1"/>
          <p:nvPr/>
        </p:nvSpPr>
        <p:spPr>
          <a:xfrm rot="16200000">
            <a:off x="8539423" y="3205423"/>
            <a:ext cx="6843489" cy="461665"/>
          </a:xfrm>
          <a:prstGeom prst="rect">
            <a:avLst/>
          </a:prstGeom>
          <a:noFill/>
        </p:spPr>
        <p:txBody>
          <a:bodyPr wrap="square">
            <a:spAutoFit/>
          </a:bodyPr>
          <a:lstStyle/>
          <a:p>
            <a:pPr algn="ctr"/>
            <a:r>
              <a:rPr lang="nl-NL" sz="2400" b="1" dirty="0">
                <a:hlinkClick r:id="rId5"/>
              </a:rPr>
              <a:t>https://www.youtube.com/@onjsdev/shorts</a:t>
            </a:r>
            <a:endParaRPr lang="nl-NL" sz="2400" b="1" dirty="0"/>
          </a:p>
        </p:txBody>
      </p:sp>
    </p:spTree>
    <p:extLst>
      <p:ext uri="{BB962C8B-B14F-4D97-AF65-F5344CB8AC3E}">
        <p14:creationId xmlns:p14="http://schemas.microsoft.com/office/powerpoint/2010/main" val="285906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D294D-12B3-A38F-7834-8170DA20D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7CB2F-D213-5A0D-94E1-2F5743E56CAD}"/>
              </a:ext>
            </a:extLst>
          </p:cNvPr>
          <p:cNvSpPr>
            <a:spLocks noGrp="1"/>
          </p:cNvSpPr>
          <p:nvPr>
            <p:ph type="title"/>
          </p:nvPr>
        </p:nvSpPr>
        <p:spPr>
          <a:xfrm>
            <a:off x="733097" y="-118408"/>
            <a:ext cx="10515600" cy="1325563"/>
          </a:xfrm>
        </p:spPr>
        <p:txBody>
          <a:bodyPr/>
          <a:lstStyle/>
          <a:p>
            <a:pPr algn="ctr"/>
            <a:r>
              <a:rPr lang="en-US" dirty="0"/>
              <a:t>O(n</a:t>
            </a:r>
            <a:r>
              <a:rPr lang="en-US" baseline="30000" dirty="0"/>
              <a:t>2</a:t>
            </a:r>
            <a:r>
              <a:rPr lang="en-US" dirty="0"/>
              <a:t>) – Bubble Sort</a:t>
            </a:r>
            <a:endParaRPr lang="nl-NL" dirty="0"/>
          </a:p>
        </p:txBody>
      </p:sp>
      <p:sp>
        <p:nvSpPr>
          <p:cNvPr id="8" name="TextBox 7">
            <a:extLst>
              <a:ext uri="{FF2B5EF4-FFF2-40B4-BE49-F238E27FC236}">
                <a16:creationId xmlns:a16="http://schemas.microsoft.com/office/drawing/2014/main" id="{B5EE585A-B296-5129-ADBC-8BA9BCFB8C7E}"/>
              </a:ext>
            </a:extLst>
          </p:cNvPr>
          <p:cNvSpPr txBox="1"/>
          <p:nvPr/>
        </p:nvSpPr>
        <p:spPr>
          <a:xfrm>
            <a:off x="6430811" y="1603305"/>
            <a:ext cx="871713" cy="369332"/>
          </a:xfrm>
          <a:prstGeom prst="rect">
            <a:avLst/>
          </a:prstGeom>
          <a:noFill/>
        </p:spPr>
        <p:txBody>
          <a:bodyPr wrap="none" rtlCol="0">
            <a:spAutoFit/>
          </a:bodyPr>
          <a:lstStyle/>
          <a:p>
            <a:r>
              <a:rPr lang="en-US" dirty="0"/>
              <a:t>python</a:t>
            </a:r>
            <a:endParaRPr lang="nl-NL" dirty="0"/>
          </a:p>
        </p:txBody>
      </p:sp>
      <p:sp>
        <p:nvSpPr>
          <p:cNvPr id="9" name="TextBox 8">
            <a:extLst>
              <a:ext uri="{FF2B5EF4-FFF2-40B4-BE49-F238E27FC236}">
                <a16:creationId xmlns:a16="http://schemas.microsoft.com/office/drawing/2014/main" id="{3CA57CB2-67F2-BDA9-DBAC-01C51BF0048C}"/>
              </a:ext>
            </a:extLst>
          </p:cNvPr>
          <p:cNvSpPr txBox="1"/>
          <p:nvPr/>
        </p:nvSpPr>
        <p:spPr>
          <a:xfrm>
            <a:off x="640348" y="888319"/>
            <a:ext cx="553357" cy="369332"/>
          </a:xfrm>
          <a:prstGeom prst="rect">
            <a:avLst/>
          </a:prstGeom>
          <a:noFill/>
        </p:spPr>
        <p:txBody>
          <a:bodyPr wrap="none" rtlCol="0">
            <a:spAutoFit/>
          </a:bodyPr>
          <a:lstStyle/>
          <a:p>
            <a:r>
              <a:rPr lang="en-US" dirty="0" err="1"/>
              <a:t>c++</a:t>
            </a:r>
            <a:endParaRPr lang="nl-NL" dirty="0"/>
          </a:p>
        </p:txBody>
      </p:sp>
      <p:pic>
        <p:nvPicPr>
          <p:cNvPr id="4" name="Picture 3">
            <a:extLst>
              <a:ext uri="{FF2B5EF4-FFF2-40B4-BE49-F238E27FC236}">
                <a16:creationId xmlns:a16="http://schemas.microsoft.com/office/drawing/2014/main" id="{052C44FA-04CC-D07A-1AC3-50EDA8CB143D}"/>
              </a:ext>
            </a:extLst>
          </p:cNvPr>
          <p:cNvPicPr>
            <a:picLocks noChangeAspect="1"/>
          </p:cNvPicPr>
          <p:nvPr/>
        </p:nvPicPr>
        <p:blipFill>
          <a:blip r:embed="rId2"/>
          <a:stretch>
            <a:fillRect/>
          </a:stretch>
        </p:blipFill>
        <p:spPr>
          <a:xfrm>
            <a:off x="619327" y="1207155"/>
            <a:ext cx="4706007" cy="5515745"/>
          </a:xfrm>
          <a:prstGeom prst="rect">
            <a:avLst/>
          </a:prstGeom>
        </p:spPr>
      </p:pic>
      <p:pic>
        <p:nvPicPr>
          <p:cNvPr id="10" name="Picture 9">
            <a:extLst>
              <a:ext uri="{FF2B5EF4-FFF2-40B4-BE49-F238E27FC236}">
                <a16:creationId xmlns:a16="http://schemas.microsoft.com/office/drawing/2014/main" id="{D55A2D0E-A02C-2B40-997C-3520EE46A128}"/>
              </a:ext>
            </a:extLst>
          </p:cNvPr>
          <p:cNvPicPr>
            <a:picLocks noChangeAspect="1"/>
          </p:cNvPicPr>
          <p:nvPr/>
        </p:nvPicPr>
        <p:blipFill>
          <a:blip r:embed="rId3"/>
          <a:stretch>
            <a:fillRect/>
          </a:stretch>
        </p:blipFill>
        <p:spPr>
          <a:xfrm>
            <a:off x="6437981" y="2105321"/>
            <a:ext cx="5134692" cy="2372056"/>
          </a:xfrm>
          <a:prstGeom prst="rect">
            <a:avLst/>
          </a:prstGeom>
        </p:spPr>
      </p:pic>
    </p:spTree>
    <p:extLst>
      <p:ext uri="{BB962C8B-B14F-4D97-AF65-F5344CB8AC3E}">
        <p14:creationId xmlns:p14="http://schemas.microsoft.com/office/powerpoint/2010/main" val="175552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w does bubble sort work_">
            <a:hlinkClick r:id="" action="ppaction://media"/>
            <a:extLst>
              <a:ext uri="{FF2B5EF4-FFF2-40B4-BE49-F238E27FC236}">
                <a16:creationId xmlns:a16="http://schemas.microsoft.com/office/drawing/2014/main" id="{69B7BDC3-1B2C-5200-FE8A-73BFAC8B5D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65228" y="-6131"/>
            <a:ext cx="3861543" cy="6864131"/>
          </a:xfrm>
        </p:spPr>
      </p:pic>
      <p:sp>
        <p:nvSpPr>
          <p:cNvPr id="5" name="TextBox 4">
            <a:extLst>
              <a:ext uri="{FF2B5EF4-FFF2-40B4-BE49-F238E27FC236}">
                <a16:creationId xmlns:a16="http://schemas.microsoft.com/office/drawing/2014/main" id="{5F1A9314-3043-E5E2-23CD-E17371AD6874}"/>
              </a:ext>
            </a:extLst>
          </p:cNvPr>
          <p:cNvSpPr txBox="1"/>
          <p:nvPr/>
        </p:nvSpPr>
        <p:spPr>
          <a:xfrm rot="16200000">
            <a:off x="8539423" y="3205423"/>
            <a:ext cx="6843489" cy="461665"/>
          </a:xfrm>
          <a:prstGeom prst="rect">
            <a:avLst/>
          </a:prstGeom>
          <a:noFill/>
        </p:spPr>
        <p:txBody>
          <a:bodyPr wrap="square">
            <a:spAutoFit/>
          </a:bodyPr>
          <a:lstStyle/>
          <a:p>
            <a:pPr algn="ctr"/>
            <a:r>
              <a:rPr lang="nl-NL" sz="2400" b="1" dirty="0">
                <a:hlinkClick r:id="rId5"/>
              </a:rPr>
              <a:t>https://www.youtube.com/@onjsdev/shorts</a:t>
            </a:r>
            <a:endParaRPr lang="nl-NL" sz="2400" b="1" dirty="0"/>
          </a:p>
        </p:txBody>
      </p:sp>
    </p:spTree>
    <p:extLst>
      <p:ext uri="{BB962C8B-B14F-4D97-AF65-F5344CB8AC3E}">
        <p14:creationId xmlns:p14="http://schemas.microsoft.com/office/powerpoint/2010/main" val="399934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1625CE-1933-A9F2-DDC2-163C5DDA697D}"/>
              </a:ext>
            </a:extLst>
          </p:cNvPr>
          <p:cNvSpPr txBox="1"/>
          <p:nvPr/>
        </p:nvSpPr>
        <p:spPr>
          <a:xfrm rot="16200000">
            <a:off x="8539423" y="3205423"/>
            <a:ext cx="6843489" cy="461665"/>
          </a:xfrm>
          <a:prstGeom prst="rect">
            <a:avLst/>
          </a:prstGeom>
          <a:noFill/>
        </p:spPr>
        <p:txBody>
          <a:bodyPr wrap="square">
            <a:spAutoFit/>
          </a:bodyPr>
          <a:lstStyle/>
          <a:p>
            <a:pPr algn="ctr"/>
            <a:r>
              <a:rPr lang="nl-NL" sz="2400" b="1" dirty="0">
                <a:hlinkClick r:id="rId4"/>
              </a:rPr>
              <a:t>https://www.youtube.com/@onjsdev/shorts</a:t>
            </a:r>
            <a:endParaRPr lang="nl-NL" sz="2400" b="1" dirty="0"/>
          </a:p>
        </p:txBody>
      </p:sp>
      <p:pic>
        <p:nvPicPr>
          <p:cNvPr id="2" name="Bubble Sort Visualization">
            <a:hlinkClick r:id="" action="ppaction://media"/>
            <a:extLst>
              <a:ext uri="{FF2B5EF4-FFF2-40B4-BE49-F238E27FC236}">
                <a16:creationId xmlns:a16="http://schemas.microsoft.com/office/drawing/2014/main" id="{B3F34B27-EBFF-1689-05CE-EDECF76114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67188" y="0"/>
            <a:ext cx="3857625" cy="6858000"/>
          </a:xfrm>
          <a:prstGeom prst="rect">
            <a:avLst/>
          </a:prstGeom>
        </p:spPr>
      </p:pic>
    </p:spTree>
    <p:extLst>
      <p:ext uri="{BB962C8B-B14F-4D97-AF65-F5344CB8AC3E}">
        <p14:creationId xmlns:p14="http://schemas.microsoft.com/office/powerpoint/2010/main" val="312746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 12">
            <a:hlinkClick r:id="" action="ppaction://media"/>
            <a:extLst>
              <a:ext uri="{FF2B5EF4-FFF2-40B4-BE49-F238E27FC236}">
                <a16:creationId xmlns:a16="http://schemas.microsoft.com/office/drawing/2014/main" id="{7F0372AD-94A5-9ECB-1B3C-FF4CA1D2C4E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6331" y="444062"/>
            <a:ext cx="4876800" cy="3657600"/>
          </a:xfrm>
          <a:prstGeom prst="rect">
            <a:avLst/>
          </a:prstGeom>
        </p:spPr>
      </p:pic>
      <p:pic>
        <p:nvPicPr>
          <p:cNvPr id="6" name="Project 14">
            <a:hlinkClick r:id="" action="ppaction://media"/>
            <a:extLst>
              <a:ext uri="{FF2B5EF4-FFF2-40B4-BE49-F238E27FC236}">
                <a16:creationId xmlns:a16="http://schemas.microsoft.com/office/drawing/2014/main" id="{BEA4BA5C-3365-3AE6-F96E-804A2971F2E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64826" y="1934497"/>
            <a:ext cx="4876800" cy="3657600"/>
          </a:xfrm>
          <a:prstGeom prst="rect">
            <a:avLst/>
          </a:prstGeom>
        </p:spPr>
      </p:pic>
    </p:spTree>
    <p:extLst>
      <p:ext uri="{BB962C8B-B14F-4D97-AF65-F5344CB8AC3E}">
        <p14:creationId xmlns:p14="http://schemas.microsoft.com/office/powerpoint/2010/main" val="388057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0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erated image">
            <a:extLst>
              <a:ext uri="{FF2B5EF4-FFF2-40B4-BE49-F238E27FC236}">
                <a16:creationId xmlns:a16="http://schemas.microsoft.com/office/drawing/2014/main" id="{9F6425BF-0A1D-1321-5F5C-585A4AF8B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90" y="180870"/>
            <a:ext cx="4553996" cy="3035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01CBA1-78E0-61CD-0C6B-0BBD40C668AA}"/>
              </a:ext>
            </a:extLst>
          </p:cNvPr>
          <p:cNvSpPr txBox="1"/>
          <p:nvPr/>
        </p:nvSpPr>
        <p:spPr>
          <a:xfrm>
            <a:off x="1061047" y="180870"/>
            <a:ext cx="3501121" cy="369332"/>
          </a:xfrm>
          <a:prstGeom prst="rect">
            <a:avLst/>
          </a:prstGeom>
          <a:noFill/>
        </p:spPr>
        <p:txBody>
          <a:bodyPr wrap="square">
            <a:spAutoFit/>
          </a:bodyPr>
          <a:lstStyle/>
          <a:p>
            <a:r>
              <a:rPr lang="en-US" dirty="0"/>
              <a:t>Students pass a package</a:t>
            </a:r>
            <a:endParaRPr lang="nl-NL" dirty="0"/>
          </a:p>
        </p:txBody>
      </p:sp>
      <p:sp>
        <p:nvSpPr>
          <p:cNvPr id="6" name="TextBox 5">
            <a:extLst>
              <a:ext uri="{FF2B5EF4-FFF2-40B4-BE49-F238E27FC236}">
                <a16:creationId xmlns:a16="http://schemas.microsoft.com/office/drawing/2014/main" id="{A6772642-15A9-0DB2-E2C4-B8D4009F441D}"/>
              </a:ext>
            </a:extLst>
          </p:cNvPr>
          <p:cNvSpPr txBox="1"/>
          <p:nvPr/>
        </p:nvSpPr>
        <p:spPr>
          <a:xfrm>
            <a:off x="7034143" y="180870"/>
            <a:ext cx="4096810" cy="369332"/>
          </a:xfrm>
          <a:prstGeom prst="rect">
            <a:avLst/>
          </a:prstGeom>
          <a:noFill/>
        </p:spPr>
        <p:txBody>
          <a:bodyPr wrap="square">
            <a:spAutoFit/>
          </a:bodyPr>
          <a:lstStyle/>
          <a:p>
            <a:r>
              <a:rPr lang="en-US" dirty="0"/>
              <a:t>Students build a house in pairs</a:t>
            </a:r>
            <a:endParaRPr lang="nl-NL" dirty="0"/>
          </a:p>
        </p:txBody>
      </p:sp>
      <p:sp>
        <p:nvSpPr>
          <p:cNvPr id="8" name="TextBox 7">
            <a:extLst>
              <a:ext uri="{FF2B5EF4-FFF2-40B4-BE49-F238E27FC236}">
                <a16:creationId xmlns:a16="http://schemas.microsoft.com/office/drawing/2014/main" id="{07EBB4A3-47D9-3DA1-7345-84D221EA6704}"/>
              </a:ext>
            </a:extLst>
          </p:cNvPr>
          <p:cNvSpPr txBox="1"/>
          <p:nvPr/>
        </p:nvSpPr>
        <p:spPr>
          <a:xfrm>
            <a:off x="3834582" y="3429000"/>
            <a:ext cx="4016880" cy="584775"/>
          </a:xfrm>
          <a:prstGeom prst="rect">
            <a:avLst/>
          </a:prstGeom>
          <a:noFill/>
        </p:spPr>
        <p:txBody>
          <a:bodyPr wrap="square">
            <a:spAutoFit/>
          </a:bodyPr>
          <a:lstStyle/>
          <a:p>
            <a:r>
              <a:rPr lang="en-US" sz="3200" dirty="0"/>
              <a:t>Which takes longer?</a:t>
            </a:r>
          </a:p>
        </p:txBody>
      </p:sp>
      <p:sp>
        <p:nvSpPr>
          <p:cNvPr id="9" name="TextBox 8">
            <a:extLst>
              <a:ext uri="{FF2B5EF4-FFF2-40B4-BE49-F238E27FC236}">
                <a16:creationId xmlns:a16="http://schemas.microsoft.com/office/drawing/2014/main" id="{28B8D39D-A57A-4885-4352-E375751BB972}"/>
              </a:ext>
            </a:extLst>
          </p:cNvPr>
          <p:cNvSpPr txBox="1"/>
          <p:nvPr/>
        </p:nvSpPr>
        <p:spPr>
          <a:xfrm>
            <a:off x="3725296" y="4269749"/>
            <a:ext cx="4741407" cy="584775"/>
          </a:xfrm>
          <a:prstGeom prst="rect">
            <a:avLst/>
          </a:prstGeom>
          <a:noFill/>
        </p:spPr>
        <p:txBody>
          <a:bodyPr wrap="square">
            <a:spAutoFit/>
          </a:bodyPr>
          <a:lstStyle/>
          <a:p>
            <a:r>
              <a:rPr lang="en-US" sz="3200" dirty="0"/>
              <a:t>And with 7 Billion people?</a:t>
            </a:r>
          </a:p>
        </p:txBody>
      </p:sp>
      <p:sp>
        <p:nvSpPr>
          <p:cNvPr id="10" name="TextBox 9">
            <a:extLst>
              <a:ext uri="{FF2B5EF4-FFF2-40B4-BE49-F238E27FC236}">
                <a16:creationId xmlns:a16="http://schemas.microsoft.com/office/drawing/2014/main" id="{E5C48345-B6A7-5A28-42BF-1C6DABAB4608}"/>
              </a:ext>
            </a:extLst>
          </p:cNvPr>
          <p:cNvSpPr txBox="1"/>
          <p:nvPr/>
        </p:nvSpPr>
        <p:spPr>
          <a:xfrm>
            <a:off x="4237177" y="5054025"/>
            <a:ext cx="3679121" cy="584775"/>
          </a:xfrm>
          <a:prstGeom prst="rect">
            <a:avLst/>
          </a:prstGeom>
          <a:noFill/>
        </p:spPr>
        <p:txBody>
          <a:bodyPr wrap="square">
            <a:spAutoFit/>
          </a:bodyPr>
          <a:lstStyle/>
          <a:p>
            <a:r>
              <a:rPr lang="en-US" sz="3200" dirty="0"/>
              <a:t>What scales worst?</a:t>
            </a:r>
          </a:p>
        </p:txBody>
      </p:sp>
      <p:sp>
        <p:nvSpPr>
          <p:cNvPr id="13" name="AutoShape 6" descr="Afbeelding van ">
            <a:extLst>
              <a:ext uri="{FF2B5EF4-FFF2-40B4-BE49-F238E27FC236}">
                <a16:creationId xmlns:a16="http://schemas.microsoft.com/office/drawing/2014/main" id="{6939E2E5-B8BB-7DFF-94E8-9BA1272213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TextBox 16">
            <a:extLst>
              <a:ext uri="{FF2B5EF4-FFF2-40B4-BE49-F238E27FC236}">
                <a16:creationId xmlns:a16="http://schemas.microsoft.com/office/drawing/2014/main" id="{604A3ADD-17BA-13AC-AED6-34BD84E0C797}"/>
              </a:ext>
            </a:extLst>
          </p:cNvPr>
          <p:cNvSpPr txBox="1"/>
          <p:nvPr/>
        </p:nvSpPr>
        <p:spPr>
          <a:xfrm>
            <a:off x="5373265" y="5847056"/>
            <a:ext cx="1406944" cy="584775"/>
          </a:xfrm>
          <a:prstGeom prst="rect">
            <a:avLst/>
          </a:prstGeom>
          <a:noFill/>
        </p:spPr>
        <p:txBody>
          <a:bodyPr wrap="square">
            <a:spAutoFit/>
          </a:bodyPr>
          <a:lstStyle/>
          <a:p>
            <a:r>
              <a:rPr lang="en-US" sz="3200" dirty="0"/>
              <a:t>Big O?</a:t>
            </a:r>
          </a:p>
        </p:txBody>
      </p:sp>
      <p:sp>
        <p:nvSpPr>
          <p:cNvPr id="18" name="TextBox 17">
            <a:extLst>
              <a:ext uri="{FF2B5EF4-FFF2-40B4-BE49-F238E27FC236}">
                <a16:creationId xmlns:a16="http://schemas.microsoft.com/office/drawing/2014/main" id="{01A696A5-5DC0-3F61-3C5F-DCEFBB09B0B8}"/>
              </a:ext>
            </a:extLst>
          </p:cNvPr>
          <p:cNvSpPr txBox="1"/>
          <p:nvPr/>
        </p:nvSpPr>
        <p:spPr>
          <a:xfrm>
            <a:off x="1995483" y="3240741"/>
            <a:ext cx="1406944" cy="584775"/>
          </a:xfrm>
          <a:prstGeom prst="rect">
            <a:avLst/>
          </a:prstGeom>
          <a:noFill/>
        </p:spPr>
        <p:txBody>
          <a:bodyPr wrap="square">
            <a:spAutoFit/>
          </a:bodyPr>
          <a:lstStyle/>
          <a:p>
            <a:r>
              <a:rPr lang="en-US" sz="3200" dirty="0"/>
              <a:t>O(n)</a:t>
            </a:r>
          </a:p>
        </p:txBody>
      </p:sp>
      <p:sp>
        <p:nvSpPr>
          <p:cNvPr id="19" name="TextBox 18">
            <a:extLst>
              <a:ext uri="{FF2B5EF4-FFF2-40B4-BE49-F238E27FC236}">
                <a16:creationId xmlns:a16="http://schemas.microsoft.com/office/drawing/2014/main" id="{D38459E4-62DC-C21E-3450-8CFE16A4F194}"/>
              </a:ext>
            </a:extLst>
          </p:cNvPr>
          <p:cNvSpPr txBox="1"/>
          <p:nvPr/>
        </p:nvSpPr>
        <p:spPr>
          <a:xfrm>
            <a:off x="8727919" y="3240741"/>
            <a:ext cx="1406944" cy="584775"/>
          </a:xfrm>
          <a:prstGeom prst="rect">
            <a:avLst/>
          </a:prstGeom>
          <a:noFill/>
        </p:spPr>
        <p:txBody>
          <a:bodyPr wrap="square">
            <a:spAutoFit/>
          </a:bodyPr>
          <a:lstStyle/>
          <a:p>
            <a:r>
              <a:rPr lang="en-US" sz="3200" dirty="0"/>
              <a:t>O(1)</a:t>
            </a:r>
          </a:p>
        </p:txBody>
      </p:sp>
      <p:pic>
        <p:nvPicPr>
          <p:cNvPr id="2050" name="Picture 2" descr="Generated image">
            <a:extLst>
              <a:ext uri="{FF2B5EF4-FFF2-40B4-BE49-F238E27FC236}">
                <a16:creationId xmlns:a16="http://schemas.microsoft.com/office/drawing/2014/main" id="{886321B7-4CCD-B93B-7CF0-0E0636850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209" y="529868"/>
            <a:ext cx="4096810" cy="273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0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83182-8714-41A7-314E-00E5FC23B568}"/>
              </a:ext>
            </a:extLst>
          </p:cNvPr>
          <p:cNvSpPr>
            <a:spLocks noGrp="1"/>
          </p:cNvSpPr>
          <p:nvPr>
            <p:ph type="title"/>
          </p:nvPr>
        </p:nvSpPr>
        <p:spPr>
          <a:xfrm>
            <a:off x="7026148" y="386146"/>
            <a:ext cx="5657193" cy="1325563"/>
          </a:xfrm>
        </p:spPr>
        <p:txBody>
          <a:bodyPr/>
          <a:lstStyle/>
          <a:p>
            <a:r>
              <a:rPr lang="en-US" dirty="0"/>
              <a:t>Linear/log plotting</a:t>
            </a:r>
            <a:endParaRPr lang="nl-NL" dirty="0"/>
          </a:p>
        </p:txBody>
      </p:sp>
      <p:pic>
        <p:nvPicPr>
          <p:cNvPr id="5" name="Picture 4" descr="A graph with colored lines&#10;&#10;AI-generated content may be incorrect.">
            <a:extLst>
              <a:ext uri="{FF2B5EF4-FFF2-40B4-BE49-F238E27FC236}">
                <a16:creationId xmlns:a16="http://schemas.microsoft.com/office/drawing/2014/main" id="{58109326-B253-2A82-0221-E6576D73D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67" y="0"/>
            <a:ext cx="6847481" cy="4108489"/>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D17C1A33-FDA9-C696-C2E8-98F832C90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336" y="2749511"/>
            <a:ext cx="6847481" cy="4108489"/>
          </a:xfrm>
          <a:prstGeom prst="rect">
            <a:avLst/>
          </a:prstGeom>
        </p:spPr>
      </p:pic>
    </p:spTree>
    <p:extLst>
      <p:ext uri="{BB962C8B-B14F-4D97-AF65-F5344CB8AC3E}">
        <p14:creationId xmlns:p14="http://schemas.microsoft.com/office/powerpoint/2010/main" val="7585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9BDB3-F782-D059-01F5-150CDD87D18B}"/>
            </a:ext>
          </a:extLst>
        </p:cNvPr>
        <p:cNvGrpSpPr/>
        <p:nvPr/>
      </p:nvGrpSpPr>
      <p:grpSpPr>
        <a:xfrm>
          <a:off x="0" y="0"/>
          <a:ext cx="0" cy="0"/>
          <a:chOff x="0" y="0"/>
          <a:chExt cx="0" cy="0"/>
        </a:xfrm>
      </p:grpSpPr>
      <p:pic>
        <p:nvPicPr>
          <p:cNvPr id="5" name="Picture 4" descr="A graph with colored lines&#10;&#10;AI-generated content may be incorrect.">
            <a:extLst>
              <a:ext uri="{FF2B5EF4-FFF2-40B4-BE49-F238E27FC236}">
                <a16:creationId xmlns:a16="http://schemas.microsoft.com/office/drawing/2014/main" id="{A8D408D0-E92C-05E7-169D-22D8D0718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714999" cy="3429000"/>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28B1F3DD-CDA6-5008-EFBD-01D8A0749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1"/>
            <a:ext cx="5714999" cy="3429000"/>
          </a:xfrm>
          <a:prstGeom prst="rect">
            <a:avLst/>
          </a:prstGeom>
        </p:spPr>
      </p:pic>
      <p:pic>
        <p:nvPicPr>
          <p:cNvPr id="8" name="Picture 7" descr="A graph of different colored lines&#10;&#10;AI-generated content may be incorrect.">
            <a:extLst>
              <a:ext uri="{FF2B5EF4-FFF2-40B4-BE49-F238E27FC236}">
                <a16:creationId xmlns:a16="http://schemas.microsoft.com/office/drawing/2014/main" id="{21F668DE-B62E-2DC2-F7ED-451DF6F69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8999"/>
            <a:ext cx="5714999" cy="3429000"/>
          </a:xfrm>
          <a:prstGeom prst="rect">
            <a:avLst/>
          </a:prstGeom>
        </p:spPr>
      </p:pic>
      <p:sp>
        <p:nvSpPr>
          <p:cNvPr id="11" name="Title 1">
            <a:extLst>
              <a:ext uri="{FF2B5EF4-FFF2-40B4-BE49-F238E27FC236}">
                <a16:creationId xmlns:a16="http://schemas.microsoft.com/office/drawing/2014/main" id="{E536BB7F-D077-F918-A050-DE8450002F03}"/>
              </a:ext>
            </a:extLst>
          </p:cNvPr>
          <p:cNvSpPr>
            <a:spLocks noGrp="1"/>
          </p:cNvSpPr>
          <p:nvPr>
            <p:ph type="title"/>
          </p:nvPr>
        </p:nvSpPr>
        <p:spPr>
          <a:xfrm>
            <a:off x="6367386" y="4201063"/>
            <a:ext cx="5657193" cy="1325563"/>
          </a:xfrm>
        </p:spPr>
        <p:txBody>
          <a:bodyPr/>
          <a:lstStyle/>
          <a:p>
            <a:r>
              <a:rPr lang="en-US" dirty="0"/>
              <a:t>Linear/log/double log</a:t>
            </a:r>
            <a:endParaRPr lang="nl-NL" dirty="0"/>
          </a:p>
        </p:txBody>
      </p:sp>
    </p:spTree>
    <p:extLst>
      <p:ext uri="{BB962C8B-B14F-4D97-AF65-F5344CB8AC3E}">
        <p14:creationId xmlns:p14="http://schemas.microsoft.com/office/powerpoint/2010/main" val="61184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1625CE-1933-A9F2-DDC2-163C5DDA697D}"/>
              </a:ext>
            </a:extLst>
          </p:cNvPr>
          <p:cNvSpPr txBox="1"/>
          <p:nvPr/>
        </p:nvSpPr>
        <p:spPr>
          <a:xfrm rot="16200000">
            <a:off x="8539423" y="3205423"/>
            <a:ext cx="6843489" cy="461665"/>
          </a:xfrm>
          <a:prstGeom prst="rect">
            <a:avLst/>
          </a:prstGeom>
          <a:noFill/>
        </p:spPr>
        <p:txBody>
          <a:bodyPr wrap="square">
            <a:spAutoFit/>
          </a:bodyPr>
          <a:lstStyle/>
          <a:p>
            <a:pPr algn="ctr"/>
            <a:r>
              <a:rPr lang="nl-NL" sz="2400" b="1" dirty="0">
                <a:hlinkClick r:id="rId4"/>
              </a:rPr>
              <a:t>https://www.youtube.com/@onjsdev/shorts</a:t>
            </a:r>
            <a:endParaRPr lang="nl-NL" sz="2400" b="1" dirty="0"/>
          </a:p>
        </p:txBody>
      </p:sp>
      <p:pic>
        <p:nvPicPr>
          <p:cNvPr id="6" name="Big O">
            <a:hlinkClick r:id="" action="ppaction://media"/>
            <a:extLst>
              <a:ext uri="{FF2B5EF4-FFF2-40B4-BE49-F238E27FC236}">
                <a16:creationId xmlns:a16="http://schemas.microsoft.com/office/drawing/2014/main" id="{50515487-9BF7-48AA-6ED4-653944FBE9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67187" y="0"/>
            <a:ext cx="3857625" cy="6858000"/>
          </a:xfrm>
          <a:prstGeom prst="rect">
            <a:avLst/>
          </a:prstGeom>
        </p:spPr>
      </p:pic>
    </p:spTree>
    <p:extLst>
      <p:ext uri="{BB962C8B-B14F-4D97-AF65-F5344CB8AC3E}">
        <p14:creationId xmlns:p14="http://schemas.microsoft.com/office/powerpoint/2010/main" val="216070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784DA7-5CF8-AB8D-1213-3BC76DDCE997}"/>
              </a:ext>
            </a:extLst>
          </p:cNvPr>
          <p:cNvSpPr txBox="1"/>
          <p:nvPr/>
        </p:nvSpPr>
        <p:spPr>
          <a:xfrm>
            <a:off x="176981" y="6311900"/>
            <a:ext cx="6096000" cy="369332"/>
          </a:xfrm>
          <a:prstGeom prst="rect">
            <a:avLst/>
          </a:prstGeom>
          <a:noFill/>
        </p:spPr>
        <p:txBody>
          <a:bodyPr wrap="square">
            <a:spAutoFit/>
          </a:bodyPr>
          <a:lstStyle/>
          <a:p>
            <a:r>
              <a:rPr lang="nl-NL" dirty="0">
                <a:hlinkClick r:id="rId2"/>
              </a:rPr>
              <a:t>https://jojozhuang.github.io/tutorial/big-o-cheat-sheet/</a:t>
            </a:r>
            <a:endParaRPr lang="nl-NL" dirty="0"/>
          </a:p>
        </p:txBody>
      </p:sp>
      <p:pic>
        <p:nvPicPr>
          <p:cNvPr id="4098" name="Picture 2" descr="image">
            <a:extLst>
              <a:ext uri="{FF2B5EF4-FFF2-40B4-BE49-F238E27FC236}">
                <a16:creationId xmlns:a16="http://schemas.microsoft.com/office/drawing/2014/main" id="{5E12FBFD-FCA4-2B0A-34DE-6D14CB1C0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1532088" cy="6046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74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DD1D-ADF0-0F29-E2C1-8C96023B575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6075E5E-D698-F499-2FAE-F96A344CB0EB}"/>
              </a:ext>
            </a:extLst>
          </p:cNvPr>
          <p:cNvSpPr txBox="1"/>
          <p:nvPr/>
        </p:nvSpPr>
        <p:spPr>
          <a:xfrm>
            <a:off x="176981" y="6311900"/>
            <a:ext cx="6096000" cy="369332"/>
          </a:xfrm>
          <a:prstGeom prst="rect">
            <a:avLst/>
          </a:prstGeom>
          <a:noFill/>
        </p:spPr>
        <p:txBody>
          <a:bodyPr wrap="square">
            <a:spAutoFit/>
          </a:bodyPr>
          <a:lstStyle/>
          <a:p>
            <a:r>
              <a:rPr lang="nl-NL" dirty="0">
                <a:hlinkClick r:id="rId2"/>
              </a:rPr>
              <a:t>https://jojozhuang.github.io/tutorial/big-o-cheat-sheet/</a:t>
            </a:r>
            <a:endParaRPr lang="nl-NL" dirty="0"/>
          </a:p>
        </p:txBody>
      </p:sp>
      <p:pic>
        <p:nvPicPr>
          <p:cNvPr id="5122" name="Picture 2" descr="image">
            <a:extLst>
              <a:ext uri="{FF2B5EF4-FFF2-40B4-BE49-F238E27FC236}">
                <a16:creationId xmlns:a16="http://schemas.microsoft.com/office/drawing/2014/main" id="{618F7D99-9D38-70A6-616C-5473611C2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1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20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F112E-ABE7-D1E4-BCBB-EE0865287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9E199-6626-3CA1-E66E-8119426AE5A4}"/>
              </a:ext>
            </a:extLst>
          </p:cNvPr>
          <p:cNvSpPr>
            <a:spLocks noGrp="1"/>
          </p:cNvSpPr>
          <p:nvPr>
            <p:ph type="title"/>
          </p:nvPr>
        </p:nvSpPr>
        <p:spPr>
          <a:xfrm>
            <a:off x="-1664158" y="4800434"/>
            <a:ext cx="10515600" cy="1325563"/>
          </a:xfrm>
        </p:spPr>
        <p:txBody>
          <a:bodyPr/>
          <a:lstStyle/>
          <a:p>
            <a:pPr algn="ctr"/>
            <a:r>
              <a:rPr lang="en-US" dirty="0"/>
              <a:t>Bubble vs Merge Sort</a:t>
            </a:r>
            <a:endParaRPr lang="nl-NL" dirty="0"/>
          </a:p>
        </p:txBody>
      </p:sp>
      <p:pic>
        <p:nvPicPr>
          <p:cNvPr id="12" name="Picture 11">
            <a:extLst>
              <a:ext uri="{FF2B5EF4-FFF2-40B4-BE49-F238E27FC236}">
                <a16:creationId xmlns:a16="http://schemas.microsoft.com/office/drawing/2014/main" id="{6942A722-470B-637F-8A1D-21D20EB2FD2C}"/>
              </a:ext>
            </a:extLst>
          </p:cNvPr>
          <p:cNvPicPr>
            <a:picLocks noChangeAspect="1"/>
          </p:cNvPicPr>
          <p:nvPr/>
        </p:nvPicPr>
        <p:blipFill>
          <a:blip r:embed="rId2"/>
          <a:stretch>
            <a:fillRect/>
          </a:stretch>
        </p:blipFill>
        <p:spPr>
          <a:xfrm>
            <a:off x="7043952" y="178676"/>
            <a:ext cx="4743935" cy="6500648"/>
          </a:xfrm>
          <a:prstGeom prst="rect">
            <a:avLst/>
          </a:prstGeom>
        </p:spPr>
      </p:pic>
      <p:pic>
        <p:nvPicPr>
          <p:cNvPr id="14" name="Picture 13">
            <a:extLst>
              <a:ext uri="{FF2B5EF4-FFF2-40B4-BE49-F238E27FC236}">
                <a16:creationId xmlns:a16="http://schemas.microsoft.com/office/drawing/2014/main" id="{B02F3C57-5B47-531D-52D9-728A5D01A35B}"/>
              </a:ext>
            </a:extLst>
          </p:cNvPr>
          <p:cNvPicPr>
            <a:picLocks noChangeAspect="1"/>
          </p:cNvPicPr>
          <p:nvPr/>
        </p:nvPicPr>
        <p:blipFill>
          <a:blip r:embed="rId3"/>
          <a:stretch>
            <a:fillRect/>
          </a:stretch>
        </p:blipFill>
        <p:spPr>
          <a:xfrm>
            <a:off x="78293" y="490854"/>
            <a:ext cx="6220693" cy="2534004"/>
          </a:xfrm>
          <a:prstGeom prst="rect">
            <a:avLst/>
          </a:prstGeom>
        </p:spPr>
      </p:pic>
      <p:sp>
        <p:nvSpPr>
          <p:cNvPr id="16" name="TextBox 15">
            <a:extLst>
              <a:ext uri="{FF2B5EF4-FFF2-40B4-BE49-F238E27FC236}">
                <a16:creationId xmlns:a16="http://schemas.microsoft.com/office/drawing/2014/main" id="{39F1CBEF-A22C-67ED-D2AF-E12096C171F1}"/>
              </a:ext>
            </a:extLst>
          </p:cNvPr>
          <p:cNvSpPr txBox="1"/>
          <p:nvPr/>
        </p:nvSpPr>
        <p:spPr>
          <a:xfrm>
            <a:off x="233291" y="5802496"/>
            <a:ext cx="3715711" cy="1200329"/>
          </a:xfrm>
          <a:prstGeom prst="rect">
            <a:avLst/>
          </a:prstGeom>
          <a:noFill/>
        </p:spPr>
        <p:txBody>
          <a:bodyPr wrap="square">
            <a:spAutoFit/>
          </a:bodyPr>
          <a:lstStyle/>
          <a:p>
            <a:r>
              <a:rPr lang="nl-NL" dirty="0">
                <a:hlinkClick r:id="rId4"/>
              </a:rPr>
              <a:t>https://colab.research.google.com/drive/1yu-4EEUHDfq8Bd_B-zxY9x91SdwzIlr2?usp=sharing</a:t>
            </a:r>
            <a:endParaRPr lang="nl-NL" dirty="0"/>
          </a:p>
          <a:p>
            <a:endParaRPr lang="nl-NL" dirty="0"/>
          </a:p>
        </p:txBody>
      </p:sp>
      <p:pic>
        <p:nvPicPr>
          <p:cNvPr id="18" name="Picture 17">
            <a:extLst>
              <a:ext uri="{FF2B5EF4-FFF2-40B4-BE49-F238E27FC236}">
                <a16:creationId xmlns:a16="http://schemas.microsoft.com/office/drawing/2014/main" id="{19245020-B2C5-55CB-A14A-9D77D441DAC3}"/>
              </a:ext>
            </a:extLst>
          </p:cNvPr>
          <p:cNvPicPr>
            <a:picLocks noChangeAspect="1"/>
          </p:cNvPicPr>
          <p:nvPr/>
        </p:nvPicPr>
        <p:blipFill>
          <a:blip r:embed="rId5"/>
          <a:stretch>
            <a:fillRect/>
          </a:stretch>
        </p:blipFill>
        <p:spPr>
          <a:xfrm>
            <a:off x="4693968" y="5754766"/>
            <a:ext cx="2114845" cy="1019317"/>
          </a:xfrm>
          <a:prstGeom prst="rect">
            <a:avLst/>
          </a:prstGeom>
        </p:spPr>
      </p:pic>
    </p:spTree>
    <p:extLst>
      <p:ext uri="{BB962C8B-B14F-4D97-AF65-F5344CB8AC3E}">
        <p14:creationId xmlns:p14="http://schemas.microsoft.com/office/powerpoint/2010/main" val="369599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BDC3-7D3F-5EF7-3DA3-08C54E63C6C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1ABB4F-28EF-85E0-1D55-D83FAC95653F}"/>
              </a:ext>
            </a:extLst>
          </p:cNvPr>
          <p:cNvSpPr txBox="1"/>
          <p:nvPr/>
        </p:nvSpPr>
        <p:spPr>
          <a:xfrm rot="16200000">
            <a:off x="8539423" y="3205423"/>
            <a:ext cx="6843489" cy="461665"/>
          </a:xfrm>
          <a:prstGeom prst="rect">
            <a:avLst/>
          </a:prstGeom>
          <a:noFill/>
        </p:spPr>
        <p:txBody>
          <a:bodyPr wrap="square">
            <a:spAutoFit/>
          </a:bodyPr>
          <a:lstStyle/>
          <a:p>
            <a:pPr algn="ctr"/>
            <a:r>
              <a:rPr lang="nl-NL" sz="2400" b="1" dirty="0">
                <a:hlinkClick r:id="rId4"/>
              </a:rPr>
              <a:t>https://www.youtube.com/@onjsdev/shorts</a:t>
            </a:r>
            <a:endParaRPr lang="nl-NL" sz="2400" b="1" dirty="0"/>
          </a:p>
        </p:txBody>
      </p:sp>
      <p:pic>
        <p:nvPicPr>
          <p:cNvPr id="2" name="Merge Sort">
            <a:hlinkClick r:id="" action="ppaction://media"/>
            <a:extLst>
              <a:ext uri="{FF2B5EF4-FFF2-40B4-BE49-F238E27FC236}">
                <a16:creationId xmlns:a16="http://schemas.microsoft.com/office/drawing/2014/main" id="{E55DD582-D727-6262-8771-3D540FEF45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67187" y="14511"/>
            <a:ext cx="3857625" cy="6858000"/>
          </a:xfrm>
          <a:prstGeom prst="rect">
            <a:avLst/>
          </a:prstGeom>
        </p:spPr>
      </p:pic>
    </p:spTree>
    <p:extLst>
      <p:ext uri="{BB962C8B-B14F-4D97-AF65-F5344CB8AC3E}">
        <p14:creationId xmlns:p14="http://schemas.microsoft.com/office/powerpoint/2010/main" val="411341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03EC5-1189-2320-1391-7092B54CE62F}"/>
              </a:ext>
            </a:extLst>
          </p:cNvPr>
          <p:cNvPicPr>
            <a:picLocks noChangeAspect="1"/>
          </p:cNvPicPr>
          <p:nvPr/>
        </p:nvPicPr>
        <p:blipFill>
          <a:blip r:embed="rId2"/>
          <a:stretch>
            <a:fillRect/>
          </a:stretch>
        </p:blipFill>
        <p:spPr>
          <a:xfrm>
            <a:off x="2399784" y="694943"/>
            <a:ext cx="7392432" cy="5468113"/>
          </a:xfrm>
          <a:prstGeom prst="rect">
            <a:avLst/>
          </a:prstGeom>
        </p:spPr>
      </p:pic>
    </p:spTree>
    <p:extLst>
      <p:ext uri="{BB962C8B-B14F-4D97-AF65-F5344CB8AC3E}">
        <p14:creationId xmlns:p14="http://schemas.microsoft.com/office/powerpoint/2010/main" val="94869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9809-F7A4-C3AC-5197-1833C3603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65F7DE-3D5C-868A-1AC7-D2171425568E}"/>
              </a:ext>
            </a:extLst>
          </p:cNvPr>
          <p:cNvSpPr>
            <a:spLocks noGrp="1"/>
          </p:cNvSpPr>
          <p:nvPr>
            <p:ph type="title"/>
          </p:nvPr>
        </p:nvSpPr>
        <p:spPr/>
        <p:txBody>
          <a:bodyPr/>
          <a:lstStyle/>
          <a:p>
            <a:r>
              <a:rPr lang="en-US" dirty="0"/>
              <a:t>Quicksort</a:t>
            </a:r>
            <a:endParaRPr lang="nl-NL" dirty="0"/>
          </a:p>
        </p:txBody>
      </p:sp>
      <p:pic>
        <p:nvPicPr>
          <p:cNvPr id="4098" name="Picture 2">
            <a:extLst>
              <a:ext uri="{FF2B5EF4-FFF2-40B4-BE49-F238E27FC236}">
                <a16:creationId xmlns:a16="http://schemas.microsoft.com/office/drawing/2014/main" id="{CB0685B0-A99C-6D36-1286-95A9A09BA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530" y="2194898"/>
            <a:ext cx="3884664" cy="296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634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AC464C-4F07-882C-1B53-B4C053BDB0D8}"/>
              </a:ext>
            </a:extLst>
          </p:cNvPr>
          <p:cNvSpPr txBox="1"/>
          <p:nvPr/>
        </p:nvSpPr>
        <p:spPr>
          <a:xfrm>
            <a:off x="889820" y="0"/>
            <a:ext cx="10412360" cy="6771084"/>
          </a:xfrm>
          <a:prstGeom prst="rect">
            <a:avLst/>
          </a:prstGeom>
          <a:noFill/>
        </p:spPr>
        <p:txBody>
          <a:bodyPr wrap="square">
            <a:spAutoFit/>
          </a:bodyPr>
          <a:lstStyle/>
          <a:p>
            <a:pPr algn="l">
              <a:buNone/>
            </a:pPr>
            <a:r>
              <a:rPr lang="en-US" sz="1400" b="0" i="1" dirty="0">
                <a:solidFill>
                  <a:srgbClr val="101418"/>
                </a:solidFill>
                <a:effectLst/>
                <a:latin typeface="Courier New" panose="02070309020205020404" pitchFamily="49" charset="0"/>
              </a:rPr>
              <a:t>// Sorts (a portion of) an array, divides it into partitions, then sorts those</a:t>
            </a:r>
            <a:endParaRPr lang="en-US" sz="1400" b="0" i="0" dirty="0">
              <a:solidFill>
                <a:srgbClr val="101418"/>
              </a:solidFill>
              <a:effectLst/>
              <a:latin typeface="Courier New" panose="02070309020205020404" pitchFamily="49" charset="0"/>
            </a:endParaRPr>
          </a:p>
          <a:p>
            <a:pPr algn="l">
              <a:buNone/>
            </a:pPr>
            <a:r>
              <a:rPr lang="en-US" sz="1400" b="1" i="0" dirty="0">
                <a:solidFill>
                  <a:srgbClr val="101418"/>
                </a:solidFill>
                <a:effectLst/>
                <a:latin typeface="Courier New" panose="02070309020205020404" pitchFamily="49" charset="0"/>
              </a:rPr>
              <a:t>algorithm</a:t>
            </a:r>
            <a:r>
              <a:rPr lang="en-US" sz="1400" b="0" i="0" dirty="0">
                <a:solidFill>
                  <a:srgbClr val="101418"/>
                </a:solidFill>
                <a:effectLst/>
                <a:latin typeface="Courier New" panose="02070309020205020404" pitchFamily="49" charset="0"/>
              </a:rPr>
              <a:t> quicksort(A, lo, hi) </a:t>
            </a:r>
            <a:r>
              <a:rPr lang="en-US" sz="1400" b="1" i="0" dirty="0">
                <a:solidFill>
                  <a:srgbClr val="101418"/>
                </a:solidFill>
                <a:effectLst/>
                <a:latin typeface="Courier New" panose="02070309020205020404" pitchFamily="49" charset="0"/>
              </a:rPr>
              <a:t>is</a:t>
            </a:r>
            <a:r>
              <a:rPr lang="en-US" sz="1400" b="0" i="0" dirty="0">
                <a:solidFill>
                  <a:srgbClr val="101418"/>
                </a:solidFill>
                <a:effectLst/>
                <a:latin typeface="Courier New" panose="02070309020205020404" pitchFamily="49" charset="0"/>
              </a:rPr>
              <a:t> </a:t>
            </a:r>
          </a:p>
          <a:p>
            <a:pPr algn="l">
              <a:buNone/>
            </a:pPr>
            <a:r>
              <a:rPr lang="en-US" sz="1400" b="0" i="0" dirty="0">
                <a:solidFill>
                  <a:srgbClr val="101418"/>
                </a:solidFill>
                <a:effectLst/>
                <a:latin typeface="Courier New" panose="02070309020205020404" pitchFamily="49" charset="0"/>
              </a:rPr>
              <a:t>  </a:t>
            </a:r>
            <a:r>
              <a:rPr lang="en-US" sz="1400" b="0" i="1" dirty="0">
                <a:solidFill>
                  <a:srgbClr val="101418"/>
                </a:solidFill>
                <a:effectLst/>
                <a:latin typeface="Courier New" panose="02070309020205020404" pitchFamily="49" charset="0"/>
              </a:rPr>
              <a:t>// Ensure indices are in correct order</a:t>
            </a: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a:t>
            </a:r>
            <a:r>
              <a:rPr lang="en-US" sz="1400" b="1" i="0" dirty="0">
                <a:solidFill>
                  <a:srgbClr val="101418"/>
                </a:solidFill>
                <a:effectLst/>
                <a:latin typeface="Courier New" panose="02070309020205020404" pitchFamily="49" charset="0"/>
              </a:rPr>
              <a:t>if</a:t>
            </a:r>
            <a:r>
              <a:rPr lang="en-US" sz="1400" b="0" i="0" dirty="0">
                <a:solidFill>
                  <a:srgbClr val="101418"/>
                </a:solidFill>
                <a:effectLst/>
                <a:latin typeface="Courier New" panose="02070309020205020404" pitchFamily="49" charset="0"/>
              </a:rPr>
              <a:t> lo &gt;= hi || lo &lt; 0 </a:t>
            </a:r>
            <a:r>
              <a:rPr lang="en-US" sz="1400" b="1" i="0" dirty="0">
                <a:solidFill>
                  <a:srgbClr val="101418"/>
                </a:solidFill>
                <a:effectLst/>
                <a:latin typeface="Courier New" panose="02070309020205020404" pitchFamily="49" charset="0"/>
              </a:rPr>
              <a:t>then</a:t>
            </a:r>
            <a:r>
              <a:rPr lang="en-US" sz="1400" b="0" i="0" dirty="0">
                <a:solidFill>
                  <a:srgbClr val="101418"/>
                </a:solidFill>
                <a:effectLst/>
                <a:latin typeface="Courier New" panose="02070309020205020404" pitchFamily="49" charset="0"/>
              </a:rPr>
              <a:t> </a:t>
            </a:r>
          </a:p>
          <a:p>
            <a:pPr algn="l">
              <a:buNone/>
            </a:pPr>
            <a:r>
              <a:rPr lang="en-US" sz="1400" b="0" i="0" dirty="0">
                <a:solidFill>
                  <a:srgbClr val="101418"/>
                </a:solidFill>
                <a:effectLst/>
                <a:latin typeface="Courier New" panose="02070309020205020404" pitchFamily="49" charset="0"/>
              </a:rPr>
              <a:t>    return</a:t>
            </a:r>
          </a:p>
          <a:p>
            <a:pPr algn="l">
              <a:buNone/>
            </a:pPr>
            <a:r>
              <a:rPr lang="en-US" sz="1400" b="0" i="0" dirty="0">
                <a:solidFill>
                  <a:srgbClr val="101418"/>
                </a:solidFill>
                <a:effectLst/>
                <a:latin typeface="Courier New" panose="02070309020205020404" pitchFamily="49" charset="0"/>
              </a:rPr>
              <a:t>    </a:t>
            </a:r>
          </a:p>
          <a:p>
            <a:pPr algn="l">
              <a:buNone/>
            </a:pPr>
            <a:r>
              <a:rPr lang="en-US" sz="1400" b="0" i="0" dirty="0">
                <a:solidFill>
                  <a:srgbClr val="101418"/>
                </a:solidFill>
                <a:effectLst/>
                <a:latin typeface="Courier New" panose="02070309020205020404" pitchFamily="49" charset="0"/>
              </a:rPr>
              <a:t>  </a:t>
            </a:r>
            <a:r>
              <a:rPr lang="en-US" sz="1400" b="0" i="1" dirty="0">
                <a:solidFill>
                  <a:srgbClr val="101418"/>
                </a:solidFill>
                <a:effectLst/>
                <a:latin typeface="Courier New" panose="02070309020205020404" pitchFamily="49" charset="0"/>
              </a:rPr>
              <a:t>// Partition array and get the pivot index</a:t>
            </a: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p := partition(A, lo, hi) </a:t>
            </a:r>
          </a:p>
          <a:p>
            <a:pPr algn="l">
              <a:buNone/>
            </a:pPr>
            <a:r>
              <a:rPr lang="en-US" sz="1400" b="0" i="0" dirty="0">
                <a:solidFill>
                  <a:srgbClr val="101418"/>
                </a:solidFill>
                <a:effectLst/>
                <a:latin typeface="Courier New" panose="02070309020205020404" pitchFamily="49" charset="0"/>
              </a:rPr>
              <a:t>      </a:t>
            </a:r>
          </a:p>
          <a:p>
            <a:pPr algn="l">
              <a:buNone/>
            </a:pPr>
            <a:r>
              <a:rPr lang="en-US" sz="1400" b="0" i="0" dirty="0">
                <a:solidFill>
                  <a:srgbClr val="101418"/>
                </a:solidFill>
                <a:effectLst/>
                <a:latin typeface="Courier New" panose="02070309020205020404" pitchFamily="49" charset="0"/>
              </a:rPr>
              <a:t>  </a:t>
            </a:r>
            <a:r>
              <a:rPr lang="en-US" sz="1400" b="0" i="1" dirty="0">
                <a:solidFill>
                  <a:srgbClr val="101418"/>
                </a:solidFill>
                <a:effectLst/>
                <a:latin typeface="Courier New" panose="02070309020205020404" pitchFamily="49" charset="0"/>
              </a:rPr>
              <a:t>// Sort the two partitions</a:t>
            </a: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quicksort(A, lo, p - 1) </a:t>
            </a:r>
            <a:r>
              <a:rPr lang="en-US" sz="1400" b="0" i="1" dirty="0">
                <a:solidFill>
                  <a:srgbClr val="101418"/>
                </a:solidFill>
                <a:effectLst/>
                <a:latin typeface="Courier New" panose="02070309020205020404" pitchFamily="49" charset="0"/>
              </a:rPr>
              <a:t>// Left side of pivot</a:t>
            </a: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quicksort(A, p + 1, hi) </a:t>
            </a:r>
            <a:r>
              <a:rPr lang="en-US" sz="1400" b="0" i="1" dirty="0">
                <a:solidFill>
                  <a:srgbClr val="101418"/>
                </a:solidFill>
                <a:effectLst/>
                <a:latin typeface="Courier New" panose="02070309020205020404" pitchFamily="49" charset="0"/>
              </a:rPr>
              <a:t>// Right side of pivot</a:t>
            </a:r>
            <a:endParaRPr lang="en-US" sz="1400" b="0" i="0" dirty="0">
              <a:solidFill>
                <a:srgbClr val="101418"/>
              </a:solidFill>
              <a:effectLst/>
              <a:latin typeface="Courier New" panose="02070309020205020404" pitchFamily="49" charset="0"/>
            </a:endParaRPr>
          </a:p>
          <a:p>
            <a:pPr algn="l">
              <a:buNone/>
            </a:pPr>
            <a:endParaRPr lang="en-US" sz="1400" b="0" i="0" dirty="0">
              <a:solidFill>
                <a:srgbClr val="101418"/>
              </a:solidFill>
              <a:effectLst/>
              <a:latin typeface="Courier New" panose="02070309020205020404" pitchFamily="49" charset="0"/>
            </a:endParaRPr>
          </a:p>
          <a:p>
            <a:pPr algn="l">
              <a:buNone/>
            </a:pPr>
            <a:r>
              <a:rPr lang="en-US" sz="1400" b="0" i="1" dirty="0">
                <a:solidFill>
                  <a:srgbClr val="101418"/>
                </a:solidFill>
                <a:effectLst/>
                <a:latin typeface="Courier New" panose="02070309020205020404" pitchFamily="49" charset="0"/>
              </a:rPr>
              <a:t>// Divides array into two partitions</a:t>
            </a:r>
            <a:endParaRPr lang="en-US" sz="1400" b="0" i="0" dirty="0">
              <a:solidFill>
                <a:srgbClr val="101418"/>
              </a:solidFill>
              <a:effectLst/>
              <a:latin typeface="Courier New" panose="02070309020205020404" pitchFamily="49" charset="0"/>
            </a:endParaRPr>
          </a:p>
          <a:p>
            <a:pPr algn="l">
              <a:buNone/>
            </a:pPr>
            <a:r>
              <a:rPr lang="en-US" sz="1400" b="1" i="0" dirty="0">
                <a:solidFill>
                  <a:srgbClr val="101418"/>
                </a:solidFill>
                <a:effectLst/>
                <a:latin typeface="Courier New" panose="02070309020205020404" pitchFamily="49" charset="0"/>
              </a:rPr>
              <a:t>algorithm</a:t>
            </a:r>
            <a:r>
              <a:rPr lang="en-US" sz="1400" b="0" i="0" dirty="0">
                <a:solidFill>
                  <a:srgbClr val="101418"/>
                </a:solidFill>
                <a:effectLst/>
                <a:latin typeface="Courier New" panose="02070309020205020404" pitchFamily="49" charset="0"/>
              </a:rPr>
              <a:t> partition(A, lo, hi) </a:t>
            </a:r>
            <a:r>
              <a:rPr lang="en-US" sz="1400" b="1" i="0" dirty="0">
                <a:solidFill>
                  <a:srgbClr val="101418"/>
                </a:solidFill>
                <a:effectLst/>
                <a:latin typeface="Courier New" panose="02070309020205020404" pitchFamily="49" charset="0"/>
              </a:rPr>
              <a:t>is</a:t>
            </a:r>
            <a:r>
              <a:rPr lang="en-US" sz="1400" b="0" i="0" dirty="0">
                <a:solidFill>
                  <a:srgbClr val="101418"/>
                </a:solidFill>
                <a:effectLst/>
                <a:latin typeface="Courier New" panose="02070309020205020404" pitchFamily="49" charset="0"/>
              </a:rPr>
              <a:t> </a:t>
            </a:r>
          </a:p>
          <a:p>
            <a:pPr algn="l">
              <a:buNone/>
            </a:pPr>
            <a:r>
              <a:rPr lang="en-US" sz="1400" b="0" i="0" dirty="0">
                <a:solidFill>
                  <a:srgbClr val="101418"/>
                </a:solidFill>
                <a:effectLst/>
                <a:latin typeface="Courier New" panose="02070309020205020404" pitchFamily="49" charset="0"/>
              </a:rPr>
              <a:t>  pivot := A[hi] </a:t>
            </a:r>
            <a:r>
              <a:rPr lang="en-US" sz="1400" b="0" i="1" dirty="0">
                <a:solidFill>
                  <a:srgbClr val="101418"/>
                </a:solidFill>
                <a:effectLst/>
                <a:latin typeface="Courier New" panose="02070309020205020404" pitchFamily="49" charset="0"/>
              </a:rPr>
              <a:t>// Choose the last element as the pivot</a:t>
            </a:r>
            <a:endParaRPr lang="en-US" sz="1400" b="0" i="0" dirty="0">
              <a:solidFill>
                <a:srgbClr val="101418"/>
              </a:solidFill>
              <a:effectLst/>
              <a:latin typeface="Courier New" panose="02070309020205020404" pitchFamily="49" charset="0"/>
            </a:endParaRPr>
          </a:p>
          <a:p>
            <a:pPr algn="l">
              <a:buNone/>
            </a:pP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a:t>
            </a:r>
            <a:r>
              <a:rPr lang="en-US" sz="1400" b="0" i="1" dirty="0">
                <a:solidFill>
                  <a:srgbClr val="101418"/>
                </a:solidFill>
                <a:effectLst/>
                <a:latin typeface="Courier New" panose="02070309020205020404" pitchFamily="49" charset="0"/>
              </a:rPr>
              <a:t>// Temporary pivot index</a:t>
            </a: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a:t>
            </a:r>
            <a:r>
              <a:rPr lang="en-US" sz="1400" b="0" i="0" dirty="0" err="1">
                <a:solidFill>
                  <a:srgbClr val="101418"/>
                </a:solidFill>
                <a:effectLst/>
                <a:latin typeface="Courier New" panose="02070309020205020404" pitchFamily="49" charset="0"/>
              </a:rPr>
              <a:t>i</a:t>
            </a:r>
            <a:r>
              <a:rPr lang="en-US" sz="1400" b="0" i="0" dirty="0">
                <a:solidFill>
                  <a:srgbClr val="101418"/>
                </a:solidFill>
                <a:effectLst/>
                <a:latin typeface="Courier New" panose="02070309020205020404" pitchFamily="49" charset="0"/>
              </a:rPr>
              <a:t> := lo</a:t>
            </a:r>
          </a:p>
          <a:p>
            <a:pPr algn="l">
              <a:buNone/>
            </a:pP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a:t>
            </a:r>
            <a:r>
              <a:rPr lang="en-US" sz="1400" b="1" i="0" dirty="0">
                <a:solidFill>
                  <a:srgbClr val="101418"/>
                </a:solidFill>
                <a:effectLst/>
                <a:latin typeface="Courier New" panose="02070309020205020404" pitchFamily="49" charset="0"/>
              </a:rPr>
              <a:t>for</a:t>
            </a:r>
            <a:r>
              <a:rPr lang="en-US" sz="1400" b="0" i="0" dirty="0">
                <a:solidFill>
                  <a:srgbClr val="101418"/>
                </a:solidFill>
                <a:effectLst/>
                <a:latin typeface="Courier New" panose="02070309020205020404" pitchFamily="49" charset="0"/>
              </a:rPr>
              <a:t> j := lo </a:t>
            </a:r>
            <a:r>
              <a:rPr lang="en-US" sz="1400" b="1" i="0" dirty="0">
                <a:solidFill>
                  <a:srgbClr val="101418"/>
                </a:solidFill>
                <a:effectLst/>
                <a:latin typeface="Courier New" panose="02070309020205020404" pitchFamily="49" charset="0"/>
              </a:rPr>
              <a:t>to</a:t>
            </a:r>
            <a:r>
              <a:rPr lang="en-US" sz="1400" b="0" i="0" dirty="0">
                <a:solidFill>
                  <a:srgbClr val="101418"/>
                </a:solidFill>
                <a:effectLst/>
                <a:latin typeface="Courier New" panose="02070309020205020404" pitchFamily="49" charset="0"/>
              </a:rPr>
              <a:t> hi - 1 </a:t>
            </a:r>
            <a:r>
              <a:rPr lang="en-US" sz="1400" b="1" i="0" dirty="0">
                <a:solidFill>
                  <a:srgbClr val="101418"/>
                </a:solidFill>
                <a:effectLst/>
                <a:latin typeface="Courier New" panose="02070309020205020404" pitchFamily="49" charset="0"/>
              </a:rPr>
              <a:t>do</a:t>
            </a:r>
            <a:r>
              <a:rPr lang="en-US" sz="1400" b="0" i="0" dirty="0">
                <a:solidFill>
                  <a:srgbClr val="101418"/>
                </a:solidFill>
                <a:effectLst/>
                <a:latin typeface="Courier New" panose="02070309020205020404" pitchFamily="49" charset="0"/>
              </a:rPr>
              <a:t> </a:t>
            </a:r>
          </a:p>
          <a:p>
            <a:pPr algn="l">
              <a:buNone/>
            </a:pPr>
            <a:r>
              <a:rPr lang="en-US" sz="1400" b="0" i="0" dirty="0">
                <a:solidFill>
                  <a:srgbClr val="101418"/>
                </a:solidFill>
                <a:effectLst/>
                <a:latin typeface="Courier New" panose="02070309020205020404" pitchFamily="49" charset="0"/>
              </a:rPr>
              <a:t>    </a:t>
            </a:r>
            <a:r>
              <a:rPr lang="en-US" sz="1400" b="0" i="1" dirty="0">
                <a:solidFill>
                  <a:srgbClr val="101418"/>
                </a:solidFill>
                <a:effectLst/>
                <a:latin typeface="Courier New" panose="02070309020205020404" pitchFamily="49" charset="0"/>
              </a:rPr>
              <a:t>// If the current element is less than or equal to the pivot</a:t>
            </a: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a:t>
            </a:r>
            <a:r>
              <a:rPr lang="en-US" sz="1400" b="1" i="0" dirty="0">
                <a:solidFill>
                  <a:srgbClr val="101418"/>
                </a:solidFill>
                <a:effectLst/>
                <a:latin typeface="Courier New" panose="02070309020205020404" pitchFamily="49" charset="0"/>
              </a:rPr>
              <a:t>if</a:t>
            </a:r>
            <a:r>
              <a:rPr lang="en-US" sz="1400" b="0" i="0" dirty="0">
                <a:solidFill>
                  <a:srgbClr val="101418"/>
                </a:solidFill>
                <a:effectLst/>
                <a:latin typeface="Courier New" panose="02070309020205020404" pitchFamily="49" charset="0"/>
              </a:rPr>
              <a:t> A[j] &lt;= pivot </a:t>
            </a:r>
            <a:r>
              <a:rPr lang="en-US" sz="1400" b="1" i="0" dirty="0">
                <a:solidFill>
                  <a:srgbClr val="101418"/>
                </a:solidFill>
                <a:effectLst/>
                <a:latin typeface="Courier New" panose="02070309020205020404" pitchFamily="49" charset="0"/>
              </a:rPr>
              <a:t>then</a:t>
            </a:r>
            <a:r>
              <a:rPr lang="en-US" sz="1400" b="0" i="0" dirty="0">
                <a:solidFill>
                  <a:srgbClr val="101418"/>
                </a:solidFill>
                <a:effectLst/>
                <a:latin typeface="Courier New" panose="02070309020205020404" pitchFamily="49" charset="0"/>
              </a:rPr>
              <a:t> </a:t>
            </a:r>
          </a:p>
          <a:p>
            <a:pPr algn="l">
              <a:buNone/>
            </a:pPr>
            <a:r>
              <a:rPr lang="en-US" sz="1400" b="0" i="0" dirty="0">
                <a:solidFill>
                  <a:srgbClr val="101418"/>
                </a:solidFill>
                <a:effectLst/>
                <a:latin typeface="Courier New" panose="02070309020205020404" pitchFamily="49" charset="0"/>
              </a:rPr>
              <a:t>      </a:t>
            </a:r>
            <a:r>
              <a:rPr lang="en-US" sz="1400" b="0" i="1" dirty="0">
                <a:solidFill>
                  <a:srgbClr val="101418"/>
                </a:solidFill>
                <a:effectLst/>
                <a:latin typeface="Courier New" panose="02070309020205020404" pitchFamily="49" charset="0"/>
              </a:rPr>
              <a:t>// Swap the current element with the element at the temporary pivot index</a:t>
            </a: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swap A[</a:t>
            </a:r>
            <a:r>
              <a:rPr lang="en-US" sz="1400" b="0" i="0" dirty="0" err="1">
                <a:solidFill>
                  <a:srgbClr val="101418"/>
                </a:solidFill>
                <a:effectLst/>
                <a:latin typeface="Courier New" panose="02070309020205020404" pitchFamily="49" charset="0"/>
              </a:rPr>
              <a:t>i</a:t>
            </a:r>
            <a:r>
              <a:rPr lang="en-US" sz="1400" b="0" i="0" dirty="0">
                <a:solidFill>
                  <a:srgbClr val="101418"/>
                </a:solidFill>
                <a:effectLst/>
                <a:latin typeface="Courier New" panose="02070309020205020404" pitchFamily="49" charset="0"/>
              </a:rPr>
              <a:t>] </a:t>
            </a:r>
            <a:r>
              <a:rPr lang="en-US" sz="1400" b="1" i="0" dirty="0">
                <a:solidFill>
                  <a:srgbClr val="101418"/>
                </a:solidFill>
                <a:effectLst/>
                <a:latin typeface="Courier New" panose="02070309020205020404" pitchFamily="49" charset="0"/>
              </a:rPr>
              <a:t>with</a:t>
            </a:r>
            <a:r>
              <a:rPr lang="en-US" sz="1400" b="0" i="0" dirty="0">
                <a:solidFill>
                  <a:srgbClr val="101418"/>
                </a:solidFill>
                <a:effectLst/>
                <a:latin typeface="Courier New" panose="02070309020205020404" pitchFamily="49" charset="0"/>
              </a:rPr>
              <a:t> A[j]</a:t>
            </a:r>
          </a:p>
          <a:p>
            <a:pPr algn="l">
              <a:buNone/>
            </a:pPr>
            <a:r>
              <a:rPr lang="en-US" sz="1400" b="0" i="0" dirty="0">
                <a:solidFill>
                  <a:srgbClr val="101418"/>
                </a:solidFill>
                <a:effectLst/>
                <a:latin typeface="Courier New" panose="02070309020205020404" pitchFamily="49" charset="0"/>
              </a:rPr>
              <a:t>      </a:t>
            </a:r>
            <a:r>
              <a:rPr lang="en-US" sz="1400" b="0" i="1" dirty="0">
                <a:solidFill>
                  <a:srgbClr val="101418"/>
                </a:solidFill>
                <a:effectLst/>
                <a:latin typeface="Courier New" panose="02070309020205020404" pitchFamily="49" charset="0"/>
              </a:rPr>
              <a:t>// Move the temporary pivot index forward</a:t>
            </a: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a:t>
            </a:r>
            <a:r>
              <a:rPr lang="en-US" sz="1400" b="0" i="0" dirty="0" err="1">
                <a:solidFill>
                  <a:srgbClr val="101418"/>
                </a:solidFill>
                <a:effectLst/>
                <a:latin typeface="Courier New" panose="02070309020205020404" pitchFamily="49" charset="0"/>
              </a:rPr>
              <a:t>i</a:t>
            </a:r>
            <a:r>
              <a:rPr lang="en-US" sz="1400" b="0" i="0" dirty="0">
                <a:solidFill>
                  <a:srgbClr val="101418"/>
                </a:solidFill>
                <a:effectLst/>
                <a:latin typeface="Courier New" panose="02070309020205020404" pitchFamily="49" charset="0"/>
              </a:rPr>
              <a:t> := </a:t>
            </a:r>
            <a:r>
              <a:rPr lang="en-US" sz="1400" b="0" i="0" dirty="0" err="1">
                <a:solidFill>
                  <a:srgbClr val="101418"/>
                </a:solidFill>
                <a:effectLst/>
                <a:latin typeface="Courier New" panose="02070309020205020404" pitchFamily="49" charset="0"/>
              </a:rPr>
              <a:t>i</a:t>
            </a:r>
            <a:r>
              <a:rPr lang="en-US" sz="1400" b="0" i="0" dirty="0">
                <a:solidFill>
                  <a:srgbClr val="101418"/>
                </a:solidFill>
                <a:effectLst/>
                <a:latin typeface="Courier New" panose="02070309020205020404" pitchFamily="49" charset="0"/>
              </a:rPr>
              <a:t> + 1</a:t>
            </a:r>
          </a:p>
          <a:p>
            <a:pPr algn="l">
              <a:buNone/>
            </a:pP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a:t>
            </a:r>
            <a:r>
              <a:rPr lang="en-US" sz="1400" b="0" i="1" dirty="0">
                <a:solidFill>
                  <a:srgbClr val="101418"/>
                </a:solidFill>
                <a:effectLst/>
                <a:latin typeface="Courier New" panose="02070309020205020404" pitchFamily="49" charset="0"/>
              </a:rPr>
              <a:t>// Swap the pivot with the last element</a:t>
            </a:r>
            <a:endParaRPr lang="en-US" sz="1400" b="0" i="0" dirty="0">
              <a:solidFill>
                <a:srgbClr val="101418"/>
              </a:solidFill>
              <a:effectLst/>
              <a:latin typeface="Courier New" panose="02070309020205020404" pitchFamily="49" charset="0"/>
            </a:endParaRPr>
          </a:p>
          <a:p>
            <a:pPr algn="l">
              <a:buNone/>
            </a:pPr>
            <a:r>
              <a:rPr lang="en-US" sz="1400" b="0" i="0" dirty="0">
                <a:solidFill>
                  <a:srgbClr val="101418"/>
                </a:solidFill>
                <a:effectLst/>
                <a:latin typeface="Courier New" panose="02070309020205020404" pitchFamily="49" charset="0"/>
              </a:rPr>
              <a:t>  swap A[</a:t>
            </a:r>
            <a:r>
              <a:rPr lang="en-US" sz="1400" b="0" i="0" dirty="0" err="1">
                <a:solidFill>
                  <a:srgbClr val="101418"/>
                </a:solidFill>
                <a:effectLst/>
                <a:latin typeface="Courier New" panose="02070309020205020404" pitchFamily="49" charset="0"/>
              </a:rPr>
              <a:t>i</a:t>
            </a:r>
            <a:r>
              <a:rPr lang="en-US" sz="1400" b="0" i="0" dirty="0">
                <a:solidFill>
                  <a:srgbClr val="101418"/>
                </a:solidFill>
                <a:effectLst/>
                <a:latin typeface="Courier New" panose="02070309020205020404" pitchFamily="49" charset="0"/>
              </a:rPr>
              <a:t>] </a:t>
            </a:r>
            <a:r>
              <a:rPr lang="en-US" sz="1400" b="1" i="0" dirty="0">
                <a:solidFill>
                  <a:srgbClr val="101418"/>
                </a:solidFill>
                <a:effectLst/>
                <a:latin typeface="Courier New" panose="02070309020205020404" pitchFamily="49" charset="0"/>
              </a:rPr>
              <a:t>with</a:t>
            </a:r>
            <a:r>
              <a:rPr lang="en-US" sz="1400" b="0" i="0" dirty="0">
                <a:solidFill>
                  <a:srgbClr val="101418"/>
                </a:solidFill>
                <a:effectLst/>
                <a:latin typeface="Courier New" panose="02070309020205020404" pitchFamily="49" charset="0"/>
              </a:rPr>
              <a:t> A[hi]</a:t>
            </a:r>
          </a:p>
          <a:p>
            <a:pPr algn="l">
              <a:buNone/>
            </a:pPr>
            <a:r>
              <a:rPr lang="en-US" sz="1400" b="0" i="0" dirty="0">
                <a:solidFill>
                  <a:srgbClr val="101418"/>
                </a:solidFill>
                <a:effectLst/>
                <a:latin typeface="Courier New" panose="02070309020205020404" pitchFamily="49" charset="0"/>
              </a:rPr>
              <a:t>  </a:t>
            </a:r>
            <a:r>
              <a:rPr lang="en-US" sz="1400" b="1" i="0" dirty="0">
                <a:solidFill>
                  <a:srgbClr val="101418"/>
                </a:solidFill>
                <a:effectLst/>
                <a:latin typeface="Courier New" panose="02070309020205020404" pitchFamily="49" charset="0"/>
              </a:rPr>
              <a:t>return</a:t>
            </a:r>
            <a:r>
              <a:rPr lang="en-US" sz="1400" b="0" i="0" dirty="0">
                <a:solidFill>
                  <a:srgbClr val="101418"/>
                </a:solidFill>
                <a:effectLst/>
                <a:latin typeface="Courier New" panose="02070309020205020404" pitchFamily="49" charset="0"/>
              </a:rPr>
              <a:t> </a:t>
            </a:r>
            <a:r>
              <a:rPr lang="en-US" sz="1400" b="0" i="0" dirty="0" err="1">
                <a:solidFill>
                  <a:srgbClr val="101418"/>
                </a:solidFill>
                <a:effectLst/>
                <a:latin typeface="Courier New" panose="02070309020205020404" pitchFamily="49" charset="0"/>
              </a:rPr>
              <a:t>i</a:t>
            </a:r>
            <a:r>
              <a:rPr lang="en-US" sz="1400" b="0" i="0" dirty="0">
                <a:solidFill>
                  <a:srgbClr val="101418"/>
                </a:solidFill>
                <a:effectLst/>
                <a:latin typeface="Courier New" panose="02070309020205020404" pitchFamily="49" charset="0"/>
              </a:rPr>
              <a:t> </a:t>
            </a:r>
            <a:r>
              <a:rPr lang="en-US" sz="1400" b="0" i="1" dirty="0">
                <a:solidFill>
                  <a:srgbClr val="101418"/>
                </a:solidFill>
                <a:effectLst/>
                <a:latin typeface="Courier New" panose="02070309020205020404" pitchFamily="49" charset="0"/>
              </a:rPr>
              <a:t>// the pivot index</a:t>
            </a:r>
            <a:endParaRPr lang="en-US" sz="1400" b="0" i="0" dirty="0">
              <a:solidFill>
                <a:srgbClr val="101418"/>
              </a:solidFill>
              <a:effectLst/>
              <a:latin typeface="Courier New" panose="02070309020205020404" pitchFamily="49" charset="0"/>
            </a:endParaRPr>
          </a:p>
        </p:txBody>
      </p:sp>
    </p:spTree>
    <p:extLst>
      <p:ext uri="{BB962C8B-B14F-4D97-AF65-F5344CB8AC3E}">
        <p14:creationId xmlns:p14="http://schemas.microsoft.com/office/powerpoint/2010/main" val="24052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55612-8618-6C7D-8956-0CBBD226A53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DF16504-D416-1938-2046-C600E23EE485}"/>
              </a:ext>
            </a:extLst>
          </p:cNvPr>
          <p:cNvPicPr>
            <a:picLocks noChangeAspect="1"/>
          </p:cNvPicPr>
          <p:nvPr/>
        </p:nvPicPr>
        <p:blipFill>
          <a:blip r:embed="rId2"/>
          <a:stretch>
            <a:fillRect/>
          </a:stretch>
        </p:blipFill>
        <p:spPr>
          <a:xfrm>
            <a:off x="6609143" y="442843"/>
            <a:ext cx="4705920" cy="3138557"/>
          </a:xfrm>
          <a:prstGeom prst="rect">
            <a:avLst/>
          </a:prstGeom>
        </p:spPr>
      </p:pic>
      <p:pic>
        <p:nvPicPr>
          <p:cNvPr id="1026" name="Picture 2" descr="Generated image">
            <a:extLst>
              <a:ext uri="{FF2B5EF4-FFF2-40B4-BE49-F238E27FC236}">
                <a16:creationId xmlns:a16="http://schemas.microsoft.com/office/drawing/2014/main" id="{EE95F281-BBB8-4B64-B97D-8A97E876D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90" y="180870"/>
            <a:ext cx="4553996" cy="3035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F85C2D-9952-4F0E-55D6-7B38B26A643C}"/>
              </a:ext>
            </a:extLst>
          </p:cNvPr>
          <p:cNvSpPr txBox="1"/>
          <p:nvPr/>
        </p:nvSpPr>
        <p:spPr>
          <a:xfrm>
            <a:off x="1061047" y="180870"/>
            <a:ext cx="3501121" cy="369332"/>
          </a:xfrm>
          <a:prstGeom prst="rect">
            <a:avLst/>
          </a:prstGeom>
          <a:noFill/>
        </p:spPr>
        <p:txBody>
          <a:bodyPr wrap="square">
            <a:spAutoFit/>
          </a:bodyPr>
          <a:lstStyle/>
          <a:p>
            <a:r>
              <a:rPr lang="en-US" dirty="0"/>
              <a:t>Students pass a package</a:t>
            </a:r>
            <a:endParaRPr lang="nl-NL" dirty="0"/>
          </a:p>
        </p:txBody>
      </p:sp>
      <p:sp>
        <p:nvSpPr>
          <p:cNvPr id="6" name="TextBox 5">
            <a:extLst>
              <a:ext uri="{FF2B5EF4-FFF2-40B4-BE49-F238E27FC236}">
                <a16:creationId xmlns:a16="http://schemas.microsoft.com/office/drawing/2014/main" id="{04B14EBC-4D97-CF24-3CC1-AF07895AD981}"/>
              </a:ext>
            </a:extLst>
          </p:cNvPr>
          <p:cNvSpPr txBox="1"/>
          <p:nvPr/>
        </p:nvSpPr>
        <p:spPr>
          <a:xfrm>
            <a:off x="5869858" y="180870"/>
            <a:ext cx="6184490" cy="369332"/>
          </a:xfrm>
          <a:prstGeom prst="rect">
            <a:avLst/>
          </a:prstGeom>
          <a:noFill/>
        </p:spPr>
        <p:txBody>
          <a:bodyPr wrap="square">
            <a:spAutoFit/>
          </a:bodyPr>
          <a:lstStyle/>
          <a:p>
            <a:r>
              <a:rPr lang="en-US" dirty="0"/>
              <a:t>Students introduce each other 1 on 1 (after each other)</a:t>
            </a:r>
            <a:endParaRPr lang="nl-NL" dirty="0"/>
          </a:p>
        </p:txBody>
      </p:sp>
      <p:sp>
        <p:nvSpPr>
          <p:cNvPr id="13" name="AutoShape 6" descr="Afbeelding van ">
            <a:extLst>
              <a:ext uri="{FF2B5EF4-FFF2-40B4-BE49-F238E27FC236}">
                <a16:creationId xmlns:a16="http://schemas.microsoft.com/office/drawing/2014/main" id="{7587F03C-43EB-381F-D076-55D2943383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TextBox 16">
            <a:extLst>
              <a:ext uri="{FF2B5EF4-FFF2-40B4-BE49-F238E27FC236}">
                <a16:creationId xmlns:a16="http://schemas.microsoft.com/office/drawing/2014/main" id="{F4AA6C63-9AD7-D063-E3CC-E912F8229527}"/>
              </a:ext>
            </a:extLst>
          </p:cNvPr>
          <p:cNvSpPr txBox="1"/>
          <p:nvPr/>
        </p:nvSpPr>
        <p:spPr>
          <a:xfrm>
            <a:off x="5111843" y="4594993"/>
            <a:ext cx="1406944" cy="584775"/>
          </a:xfrm>
          <a:prstGeom prst="rect">
            <a:avLst/>
          </a:prstGeom>
          <a:noFill/>
        </p:spPr>
        <p:txBody>
          <a:bodyPr wrap="square">
            <a:spAutoFit/>
          </a:bodyPr>
          <a:lstStyle/>
          <a:p>
            <a:r>
              <a:rPr lang="en-US" sz="3200" dirty="0"/>
              <a:t>Big O?</a:t>
            </a:r>
          </a:p>
        </p:txBody>
      </p:sp>
      <p:sp>
        <p:nvSpPr>
          <p:cNvPr id="18" name="TextBox 17">
            <a:extLst>
              <a:ext uri="{FF2B5EF4-FFF2-40B4-BE49-F238E27FC236}">
                <a16:creationId xmlns:a16="http://schemas.microsoft.com/office/drawing/2014/main" id="{5FD7A9C7-6D79-02A9-C33F-96AD9CE39CA8}"/>
              </a:ext>
            </a:extLst>
          </p:cNvPr>
          <p:cNvSpPr txBox="1"/>
          <p:nvPr/>
        </p:nvSpPr>
        <p:spPr>
          <a:xfrm>
            <a:off x="1995483" y="3240741"/>
            <a:ext cx="1406944" cy="584775"/>
          </a:xfrm>
          <a:prstGeom prst="rect">
            <a:avLst/>
          </a:prstGeom>
          <a:noFill/>
        </p:spPr>
        <p:txBody>
          <a:bodyPr wrap="square">
            <a:spAutoFit/>
          </a:bodyPr>
          <a:lstStyle/>
          <a:p>
            <a:r>
              <a:rPr lang="en-US" sz="3200" dirty="0"/>
              <a:t>O(n)</a:t>
            </a:r>
          </a:p>
        </p:txBody>
      </p:sp>
      <p:sp>
        <p:nvSpPr>
          <p:cNvPr id="19" name="TextBox 18">
            <a:extLst>
              <a:ext uri="{FF2B5EF4-FFF2-40B4-BE49-F238E27FC236}">
                <a16:creationId xmlns:a16="http://schemas.microsoft.com/office/drawing/2014/main" id="{BBB20A16-02BC-FD25-DCC9-E6B5358D5701}"/>
              </a:ext>
            </a:extLst>
          </p:cNvPr>
          <p:cNvSpPr txBox="1"/>
          <p:nvPr/>
        </p:nvSpPr>
        <p:spPr>
          <a:xfrm>
            <a:off x="8727919" y="3240741"/>
            <a:ext cx="1406944" cy="584775"/>
          </a:xfrm>
          <a:prstGeom prst="rect">
            <a:avLst/>
          </a:prstGeom>
          <a:noFill/>
        </p:spPr>
        <p:txBody>
          <a:bodyPr wrap="square">
            <a:spAutoFit/>
          </a:bodyPr>
          <a:lstStyle/>
          <a:p>
            <a:r>
              <a:rPr lang="en-US" sz="3200" dirty="0"/>
              <a:t>O(n</a:t>
            </a:r>
            <a:r>
              <a:rPr lang="en-US" sz="3200" baseline="30000" dirty="0"/>
              <a:t>2</a:t>
            </a:r>
            <a:r>
              <a:rPr lang="en-US" sz="3200" dirty="0"/>
              <a:t>)</a:t>
            </a:r>
          </a:p>
        </p:txBody>
      </p:sp>
    </p:spTree>
    <p:extLst>
      <p:ext uri="{BB962C8B-B14F-4D97-AF65-F5344CB8AC3E}">
        <p14:creationId xmlns:p14="http://schemas.microsoft.com/office/powerpoint/2010/main" val="1639080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835AF-6497-E066-5B5D-000F6BD026E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C2BA4C8-D343-1607-E996-EC3CB3044BC9}"/>
              </a:ext>
            </a:extLst>
          </p:cNvPr>
          <p:cNvSpPr txBox="1"/>
          <p:nvPr/>
        </p:nvSpPr>
        <p:spPr>
          <a:xfrm rot="16200000">
            <a:off x="8539423" y="3205423"/>
            <a:ext cx="6843489" cy="461665"/>
          </a:xfrm>
          <a:prstGeom prst="rect">
            <a:avLst/>
          </a:prstGeom>
          <a:noFill/>
        </p:spPr>
        <p:txBody>
          <a:bodyPr wrap="square">
            <a:spAutoFit/>
          </a:bodyPr>
          <a:lstStyle/>
          <a:p>
            <a:pPr algn="ctr"/>
            <a:r>
              <a:rPr lang="nl-NL" sz="2400" b="1" dirty="0">
                <a:hlinkClick r:id="rId4"/>
              </a:rPr>
              <a:t>https://www.youtube.com/@onjsdev/shorts</a:t>
            </a:r>
            <a:endParaRPr lang="nl-NL" sz="2400" b="1" dirty="0"/>
          </a:p>
        </p:txBody>
      </p:sp>
      <p:pic>
        <p:nvPicPr>
          <p:cNvPr id="3" name="Quick Sort Slowed">
            <a:hlinkClick r:id="" action="ppaction://media"/>
            <a:extLst>
              <a:ext uri="{FF2B5EF4-FFF2-40B4-BE49-F238E27FC236}">
                <a16:creationId xmlns:a16="http://schemas.microsoft.com/office/drawing/2014/main" id="{92B83000-DC14-48B0-71D8-C2643EB439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67188" y="0"/>
            <a:ext cx="3857625" cy="6858000"/>
          </a:xfrm>
          <a:prstGeom prst="rect">
            <a:avLst/>
          </a:prstGeom>
        </p:spPr>
      </p:pic>
    </p:spTree>
    <p:extLst>
      <p:ext uri="{BB962C8B-B14F-4D97-AF65-F5344CB8AC3E}">
        <p14:creationId xmlns:p14="http://schemas.microsoft.com/office/powerpoint/2010/main" val="237782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E29370BA-8620-F2B7-3E48-C4ADC4CC8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18" y="0"/>
            <a:ext cx="2194564" cy="603505"/>
          </a:xfrm>
          <a:prstGeom prst="rect">
            <a:avLst/>
          </a:prstGeom>
        </p:spPr>
      </p:pic>
      <p:pic>
        <p:nvPicPr>
          <p:cNvPr id="7" name="Picture 6" descr="A black text with black text&#10;&#10;AI-generated content may be incorrect.">
            <a:extLst>
              <a:ext uri="{FF2B5EF4-FFF2-40B4-BE49-F238E27FC236}">
                <a16:creationId xmlns:a16="http://schemas.microsoft.com/office/drawing/2014/main" id="{26E2FA01-32C0-ECF5-8663-BEC44E75C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8" y="472538"/>
            <a:ext cx="2194564" cy="603505"/>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98B502DB-0279-2BC3-55B9-D80B766C2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18" y="945076"/>
            <a:ext cx="2194564" cy="603505"/>
          </a:xfrm>
          <a:prstGeom prst="rect">
            <a:avLst/>
          </a:prstGeom>
        </p:spPr>
      </p:pic>
      <p:pic>
        <p:nvPicPr>
          <p:cNvPr id="11" name="Picture 10" descr="A black text with numbers&#10;&#10;AI-generated content may be incorrect.">
            <a:extLst>
              <a:ext uri="{FF2B5EF4-FFF2-40B4-BE49-F238E27FC236}">
                <a16:creationId xmlns:a16="http://schemas.microsoft.com/office/drawing/2014/main" id="{077FD220-A2BB-B155-FCA8-BDC3BFA3A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18" y="1426263"/>
            <a:ext cx="2194564" cy="603505"/>
          </a:xfrm>
          <a:prstGeom prst="rect">
            <a:avLst/>
          </a:prstGeom>
        </p:spPr>
      </p:pic>
      <p:sp>
        <p:nvSpPr>
          <p:cNvPr id="44" name="TextBox 43">
            <a:extLst>
              <a:ext uri="{FF2B5EF4-FFF2-40B4-BE49-F238E27FC236}">
                <a16:creationId xmlns:a16="http://schemas.microsoft.com/office/drawing/2014/main" id="{3B406466-53D0-31B9-A740-0E44365C4B9A}"/>
              </a:ext>
            </a:extLst>
          </p:cNvPr>
          <p:cNvSpPr txBox="1"/>
          <p:nvPr/>
        </p:nvSpPr>
        <p:spPr>
          <a:xfrm>
            <a:off x="7507914" y="1728015"/>
            <a:ext cx="2753895" cy="369332"/>
          </a:xfrm>
          <a:prstGeom prst="rect">
            <a:avLst/>
          </a:prstGeom>
          <a:noFill/>
        </p:spPr>
        <p:txBody>
          <a:bodyPr wrap="none" rtlCol="0">
            <a:spAutoFit/>
          </a:bodyPr>
          <a:lstStyle/>
          <a:p>
            <a:r>
              <a:rPr lang="en-US" dirty="0"/>
              <a:t>5, 4 and 6 &gt; 3 so no swap! </a:t>
            </a:r>
            <a:endParaRPr lang="nl-NL" dirty="0"/>
          </a:p>
        </p:txBody>
      </p:sp>
      <p:sp>
        <p:nvSpPr>
          <p:cNvPr id="48" name="TextBox 47">
            <a:extLst>
              <a:ext uri="{FF2B5EF4-FFF2-40B4-BE49-F238E27FC236}">
                <a16:creationId xmlns:a16="http://schemas.microsoft.com/office/drawing/2014/main" id="{28FDED73-26DB-B4B5-1BFF-018A75C4E374}"/>
              </a:ext>
            </a:extLst>
          </p:cNvPr>
          <p:cNvSpPr txBox="1"/>
          <p:nvPr/>
        </p:nvSpPr>
        <p:spPr>
          <a:xfrm>
            <a:off x="7507914" y="614378"/>
            <a:ext cx="4339957" cy="923330"/>
          </a:xfrm>
          <a:prstGeom prst="rect">
            <a:avLst/>
          </a:prstGeom>
          <a:noFill/>
        </p:spPr>
        <p:txBody>
          <a:bodyPr wrap="square">
            <a:spAutoFit/>
          </a:bodyPr>
          <a:lstStyle/>
          <a:p>
            <a:pPr algn="l">
              <a:buNone/>
            </a:pP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if</a:t>
            </a:r>
            <a:r>
              <a:rPr lang="en-US" b="0" i="0" dirty="0">
                <a:solidFill>
                  <a:srgbClr val="101418"/>
                </a:solidFill>
                <a:effectLst/>
                <a:latin typeface="Courier New" panose="02070309020205020404" pitchFamily="49" charset="0"/>
              </a:rPr>
              <a:t> A[j] &lt;= pivot </a:t>
            </a:r>
            <a:r>
              <a:rPr lang="en-US" b="1" i="0" dirty="0">
                <a:solidFill>
                  <a:srgbClr val="101418"/>
                </a:solidFill>
                <a:effectLst/>
                <a:latin typeface="Courier New" panose="02070309020205020404" pitchFamily="49" charset="0"/>
              </a:rPr>
              <a:t>then</a:t>
            </a:r>
            <a:r>
              <a:rPr lang="en-US" b="0" i="0" dirty="0">
                <a:solidFill>
                  <a:srgbClr val="101418"/>
                </a:solidFill>
                <a:effectLst/>
                <a:latin typeface="Courier New" panose="02070309020205020404" pitchFamily="49" charset="0"/>
              </a:rPr>
              <a:t> </a:t>
            </a:r>
          </a:p>
          <a:p>
            <a:pPr algn="l">
              <a:buNone/>
            </a:pPr>
            <a:r>
              <a:rPr lang="en-US" b="0" i="0" dirty="0">
                <a:solidFill>
                  <a:srgbClr val="101418"/>
                </a:solidFill>
                <a:effectLst/>
                <a:latin typeface="Courier New" panose="02070309020205020404" pitchFamily="49" charset="0"/>
              </a:rPr>
              <a:t> 	swap A[</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with</a:t>
            </a:r>
            <a:r>
              <a:rPr lang="en-US" b="0" i="0" dirty="0">
                <a:solidFill>
                  <a:srgbClr val="101418"/>
                </a:solidFill>
                <a:effectLst/>
                <a:latin typeface="Courier New" panose="02070309020205020404" pitchFamily="49" charset="0"/>
              </a:rPr>
              <a:t> A[j]</a:t>
            </a:r>
          </a:p>
          <a:p>
            <a:pPr algn="l">
              <a:buNone/>
            </a:pPr>
            <a:r>
              <a:rPr lang="en-US" b="0" i="0" dirty="0">
                <a:solidFill>
                  <a:srgbClr val="101418"/>
                </a:solidFill>
                <a:effectLst/>
                <a:latin typeface="Courier New" panose="02070309020205020404" pitchFamily="49" charset="0"/>
              </a:rPr>
              <a:t>	</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 </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+ 1</a:t>
            </a:r>
            <a:endParaRPr lang="nl-NL" dirty="0"/>
          </a:p>
        </p:txBody>
      </p:sp>
    </p:spTree>
    <p:extLst>
      <p:ext uri="{BB962C8B-B14F-4D97-AF65-F5344CB8AC3E}">
        <p14:creationId xmlns:p14="http://schemas.microsoft.com/office/powerpoint/2010/main" val="54854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7A7E-69D1-527D-8B62-99D14EB3D163}"/>
            </a:ext>
          </a:extLst>
        </p:cNvPr>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467436B1-7523-16A7-B03F-ADB2B9597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18" y="0"/>
            <a:ext cx="2194564" cy="603505"/>
          </a:xfrm>
          <a:prstGeom prst="rect">
            <a:avLst/>
          </a:prstGeom>
        </p:spPr>
      </p:pic>
      <p:pic>
        <p:nvPicPr>
          <p:cNvPr id="7" name="Picture 6" descr="A black text with black text&#10;&#10;AI-generated content may be incorrect.">
            <a:extLst>
              <a:ext uri="{FF2B5EF4-FFF2-40B4-BE49-F238E27FC236}">
                <a16:creationId xmlns:a16="http://schemas.microsoft.com/office/drawing/2014/main" id="{8BA55C69-46A9-D3BB-F226-BBB22CF72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8" y="472538"/>
            <a:ext cx="2194564" cy="603505"/>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24E17C46-B8E1-EF18-CF5C-D074C51B8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18" y="945076"/>
            <a:ext cx="2194564" cy="603505"/>
          </a:xfrm>
          <a:prstGeom prst="rect">
            <a:avLst/>
          </a:prstGeom>
        </p:spPr>
      </p:pic>
      <p:pic>
        <p:nvPicPr>
          <p:cNvPr id="11" name="Picture 10" descr="A black text with numbers&#10;&#10;AI-generated content may be incorrect.">
            <a:extLst>
              <a:ext uri="{FF2B5EF4-FFF2-40B4-BE49-F238E27FC236}">
                <a16:creationId xmlns:a16="http://schemas.microsoft.com/office/drawing/2014/main" id="{39544397-8EF4-1481-B4CA-998255E5E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18" y="1426263"/>
            <a:ext cx="2194564" cy="603505"/>
          </a:xfrm>
          <a:prstGeom prst="rect">
            <a:avLst/>
          </a:prstGeom>
        </p:spPr>
      </p:pic>
      <p:pic>
        <p:nvPicPr>
          <p:cNvPr id="15" name="Picture 14" descr="A black and orange rectangular box with black text&#10;&#10;AI-generated content may be incorrect.">
            <a:extLst>
              <a:ext uri="{FF2B5EF4-FFF2-40B4-BE49-F238E27FC236}">
                <a16:creationId xmlns:a16="http://schemas.microsoft.com/office/drawing/2014/main" id="{512B798D-1C04-4FF1-7089-F4D5DB96B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8718" y="1908043"/>
            <a:ext cx="2194564" cy="603505"/>
          </a:xfrm>
          <a:prstGeom prst="rect">
            <a:avLst/>
          </a:prstGeom>
        </p:spPr>
      </p:pic>
      <p:sp>
        <p:nvSpPr>
          <p:cNvPr id="3" name="TextBox 2">
            <a:extLst>
              <a:ext uri="{FF2B5EF4-FFF2-40B4-BE49-F238E27FC236}">
                <a16:creationId xmlns:a16="http://schemas.microsoft.com/office/drawing/2014/main" id="{69148BFC-CCA1-D41D-FA4F-D6122931D38A}"/>
              </a:ext>
            </a:extLst>
          </p:cNvPr>
          <p:cNvSpPr txBox="1"/>
          <p:nvPr/>
        </p:nvSpPr>
        <p:spPr>
          <a:xfrm>
            <a:off x="7462684" y="2102888"/>
            <a:ext cx="6096000" cy="369332"/>
          </a:xfrm>
          <a:prstGeom prst="rect">
            <a:avLst/>
          </a:prstGeom>
          <a:noFill/>
        </p:spPr>
        <p:txBody>
          <a:bodyPr wrap="square">
            <a:spAutoFit/>
          </a:bodyPr>
          <a:lstStyle/>
          <a:p>
            <a:pPr algn="l">
              <a:buNone/>
            </a:pPr>
            <a:r>
              <a:rPr lang="en-US" b="0" i="0" dirty="0">
                <a:solidFill>
                  <a:srgbClr val="101418"/>
                </a:solidFill>
                <a:effectLst/>
                <a:latin typeface="Courier New" panose="02070309020205020404" pitchFamily="49" charset="0"/>
              </a:rPr>
              <a:t>swap A[</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with</a:t>
            </a:r>
            <a:r>
              <a:rPr lang="en-US" b="0" i="0" dirty="0">
                <a:solidFill>
                  <a:srgbClr val="101418"/>
                </a:solidFill>
                <a:effectLst/>
                <a:latin typeface="Courier New" panose="02070309020205020404" pitchFamily="49" charset="0"/>
              </a:rPr>
              <a:t> A[hi]</a:t>
            </a:r>
          </a:p>
        </p:txBody>
      </p:sp>
      <p:sp>
        <p:nvSpPr>
          <p:cNvPr id="4" name="TextBox 3">
            <a:extLst>
              <a:ext uri="{FF2B5EF4-FFF2-40B4-BE49-F238E27FC236}">
                <a16:creationId xmlns:a16="http://schemas.microsoft.com/office/drawing/2014/main" id="{EAB93297-2CC5-E039-1304-134BF1A34353}"/>
              </a:ext>
            </a:extLst>
          </p:cNvPr>
          <p:cNvSpPr txBox="1"/>
          <p:nvPr/>
        </p:nvSpPr>
        <p:spPr>
          <a:xfrm>
            <a:off x="7507914" y="614378"/>
            <a:ext cx="4339957" cy="923330"/>
          </a:xfrm>
          <a:prstGeom prst="rect">
            <a:avLst/>
          </a:prstGeom>
          <a:noFill/>
        </p:spPr>
        <p:txBody>
          <a:bodyPr wrap="square">
            <a:spAutoFit/>
          </a:bodyPr>
          <a:lstStyle/>
          <a:p>
            <a:pPr algn="l">
              <a:buNone/>
            </a:pP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if</a:t>
            </a:r>
            <a:r>
              <a:rPr lang="en-US" b="0" i="0" dirty="0">
                <a:solidFill>
                  <a:srgbClr val="101418"/>
                </a:solidFill>
                <a:effectLst/>
                <a:latin typeface="Courier New" panose="02070309020205020404" pitchFamily="49" charset="0"/>
              </a:rPr>
              <a:t> A[j] &lt;= pivot </a:t>
            </a:r>
            <a:r>
              <a:rPr lang="en-US" b="1" i="0" dirty="0">
                <a:solidFill>
                  <a:srgbClr val="101418"/>
                </a:solidFill>
                <a:effectLst/>
                <a:latin typeface="Courier New" panose="02070309020205020404" pitchFamily="49" charset="0"/>
              </a:rPr>
              <a:t>then</a:t>
            </a:r>
            <a:r>
              <a:rPr lang="en-US" b="0" i="0" dirty="0">
                <a:solidFill>
                  <a:srgbClr val="101418"/>
                </a:solidFill>
                <a:effectLst/>
                <a:latin typeface="Courier New" panose="02070309020205020404" pitchFamily="49" charset="0"/>
              </a:rPr>
              <a:t> </a:t>
            </a:r>
          </a:p>
          <a:p>
            <a:pPr algn="l">
              <a:buNone/>
            </a:pPr>
            <a:r>
              <a:rPr lang="en-US" b="0" i="0" dirty="0">
                <a:solidFill>
                  <a:srgbClr val="101418"/>
                </a:solidFill>
                <a:effectLst/>
                <a:latin typeface="Courier New" panose="02070309020205020404" pitchFamily="49" charset="0"/>
              </a:rPr>
              <a:t> 	swap A[</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with</a:t>
            </a:r>
            <a:r>
              <a:rPr lang="en-US" b="0" i="0" dirty="0">
                <a:solidFill>
                  <a:srgbClr val="101418"/>
                </a:solidFill>
                <a:effectLst/>
                <a:latin typeface="Courier New" panose="02070309020205020404" pitchFamily="49" charset="0"/>
              </a:rPr>
              <a:t> A[j]</a:t>
            </a:r>
          </a:p>
          <a:p>
            <a:pPr algn="l">
              <a:buNone/>
            </a:pPr>
            <a:r>
              <a:rPr lang="en-US" b="0" i="0" dirty="0">
                <a:solidFill>
                  <a:srgbClr val="101418"/>
                </a:solidFill>
                <a:effectLst/>
                <a:latin typeface="Courier New" panose="02070309020205020404" pitchFamily="49" charset="0"/>
              </a:rPr>
              <a:t>	</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 </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+ 1</a:t>
            </a:r>
            <a:endParaRPr lang="nl-NL" dirty="0"/>
          </a:p>
        </p:txBody>
      </p:sp>
    </p:spTree>
    <p:extLst>
      <p:ext uri="{BB962C8B-B14F-4D97-AF65-F5344CB8AC3E}">
        <p14:creationId xmlns:p14="http://schemas.microsoft.com/office/powerpoint/2010/main" val="3422735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1DC3A-318E-0FAE-6CBE-6AA1AE07F7F3}"/>
            </a:ext>
          </a:extLst>
        </p:cNvPr>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6FC0B4C3-B74B-FBD5-9246-C68BA80B7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18" y="0"/>
            <a:ext cx="2194564" cy="603505"/>
          </a:xfrm>
          <a:prstGeom prst="rect">
            <a:avLst/>
          </a:prstGeom>
        </p:spPr>
      </p:pic>
      <p:pic>
        <p:nvPicPr>
          <p:cNvPr id="7" name="Picture 6" descr="A black text with black text&#10;&#10;AI-generated content may be incorrect.">
            <a:extLst>
              <a:ext uri="{FF2B5EF4-FFF2-40B4-BE49-F238E27FC236}">
                <a16:creationId xmlns:a16="http://schemas.microsoft.com/office/drawing/2014/main" id="{801EC7D0-5BB9-8FBE-BF0E-F2F5E88C51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8" y="472538"/>
            <a:ext cx="2194564" cy="603505"/>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E80194F2-37B6-703F-AE30-35CBC85ED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18" y="945076"/>
            <a:ext cx="2194564" cy="603505"/>
          </a:xfrm>
          <a:prstGeom prst="rect">
            <a:avLst/>
          </a:prstGeom>
        </p:spPr>
      </p:pic>
      <p:pic>
        <p:nvPicPr>
          <p:cNvPr id="11" name="Picture 10" descr="A black text with numbers&#10;&#10;AI-generated content may be incorrect.">
            <a:extLst>
              <a:ext uri="{FF2B5EF4-FFF2-40B4-BE49-F238E27FC236}">
                <a16:creationId xmlns:a16="http://schemas.microsoft.com/office/drawing/2014/main" id="{00DF5B9E-E98E-5014-EB4F-0AD503EAB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18" y="1426263"/>
            <a:ext cx="2194564" cy="603505"/>
          </a:xfrm>
          <a:prstGeom prst="rect">
            <a:avLst/>
          </a:prstGeom>
        </p:spPr>
      </p:pic>
      <p:pic>
        <p:nvPicPr>
          <p:cNvPr id="15" name="Picture 14" descr="A black and orange rectangular box with black text&#10;&#10;AI-generated content may be incorrect.">
            <a:extLst>
              <a:ext uri="{FF2B5EF4-FFF2-40B4-BE49-F238E27FC236}">
                <a16:creationId xmlns:a16="http://schemas.microsoft.com/office/drawing/2014/main" id="{1EEC2EF8-8520-DE23-13F1-ADDA5E9B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8718" y="1908043"/>
            <a:ext cx="2194564" cy="603505"/>
          </a:xfrm>
          <a:prstGeom prst="rect">
            <a:avLst/>
          </a:prstGeom>
        </p:spPr>
      </p:pic>
      <p:pic>
        <p:nvPicPr>
          <p:cNvPr id="17" name="Picture 16" descr="A black text on a white background&#10;&#10;AI-generated content may be incorrect.">
            <a:extLst>
              <a:ext uri="{FF2B5EF4-FFF2-40B4-BE49-F238E27FC236}">
                <a16:creationId xmlns:a16="http://schemas.microsoft.com/office/drawing/2014/main" id="{3D3F9FE5-6081-0176-BFCE-41C59C056E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512" y="2518922"/>
            <a:ext cx="2194564" cy="603505"/>
          </a:xfrm>
          <a:prstGeom prst="rect">
            <a:avLst/>
          </a:prstGeom>
        </p:spPr>
      </p:pic>
      <p:pic>
        <p:nvPicPr>
          <p:cNvPr id="19" name="Picture 18" descr="A black text on a white background&#10;&#10;AI-generated content may be incorrect.">
            <a:extLst>
              <a:ext uri="{FF2B5EF4-FFF2-40B4-BE49-F238E27FC236}">
                <a16:creationId xmlns:a16="http://schemas.microsoft.com/office/drawing/2014/main" id="{4BE233CD-CDFA-C44B-27DD-021CEFB7BC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512" y="3009260"/>
            <a:ext cx="2194564" cy="603505"/>
          </a:xfrm>
          <a:prstGeom prst="rect">
            <a:avLst/>
          </a:prstGeom>
        </p:spPr>
      </p:pic>
      <p:sp>
        <p:nvSpPr>
          <p:cNvPr id="2" name="TextBox 1">
            <a:extLst>
              <a:ext uri="{FF2B5EF4-FFF2-40B4-BE49-F238E27FC236}">
                <a16:creationId xmlns:a16="http://schemas.microsoft.com/office/drawing/2014/main" id="{C38DF1ED-EC7B-2C95-DA25-4224D98FD639}"/>
              </a:ext>
            </a:extLst>
          </p:cNvPr>
          <p:cNvSpPr txBox="1"/>
          <p:nvPr/>
        </p:nvSpPr>
        <p:spPr>
          <a:xfrm>
            <a:off x="2985076" y="2841906"/>
            <a:ext cx="4339957" cy="923330"/>
          </a:xfrm>
          <a:prstGeom prst="rect">
            <a:avLst/>
          </a:prstGeom>
          <a:noFill/>
        </p:spPr>
        <p:txBody>
          <a:bodyPr wrap="square">
            <a:spAutoFit/>
          </a:bodyPr>
          <a:lstStyle/>
          <a:p>
            <a:pPr algn="l">
              <a:buNone/>
            </a:pP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if</a:t>
            </a:r>
            <a:r>
              <a:rPr lang="en-US" b="0" i="0" dirty="0">
                <a:solidFill>
                  <a:srgbClr val="101418"/>
                </a:solidFill>
                <a:effectLst/>
                <a:latin typeface="Courier New" panose="02070309020205020404" pitchFamily="49" charset="0"/>
              </a:rPr>
              <a:t> A[j] &lt;= pivot </a:t>
            </a:r>
            <a:r>
              <a:rPr lang="en-US" b="1" i="0" dirty="0">
                <a:solidFill>
                  <a:srgbClr val="101418"/>
                </a:solidFill>
                <a:effectLst/>
                <a:latin typeface="Courier New" panose="02070309020205020404" pitchFamily="49" charset="0"/>
              </a:rPr>
              <a:t>then</a:t>
            </a:r>
            <a:r>
              <a:rPr lang="en-US" b="0" i="0" dirty="0">
                <a:solidFill>
                  <a:srgbClr val="101418"/>
                </a:solidFill>
                <a:effectLst/>
                <a:latin typeface="Courier New" panose="02070309020205020404" pitchFamily="49" charset="0"/>
              </a:rPr>
              <a:t> </a:t>
            </a:r>
          </a:p>
          <a:p>
            <a:pPr algn="l">
              <a:buNone/>
            </a:pPr>
            <a:r>
              <a:rPr lang="en-US" b="0" i="0" dirty="0">
                <a:solidFill>
                  <a:srgbClr val="101418"/>
                </a:solidFill>
                <a:effectLst/>
                <a:latin typeface="Courier New" panose="02070309020205020404" pitchFamily="49" charset="0"/>
              </a:rPr>
              <a:t> 	swap A[</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with</a:t>
            </a:r>
            <a:r>
              <a:rPr lang="en-US" b="0" i="0" dirty="0">
                <a:solidFill>
                  <a:srgbClr val="101418"/>
                </a:solidFill>
                <a:effectLst/>
                <a:latin typeface="Courier New" panose="02070309020205020404" pitchFamily="49" charset="0"/>
              </a:rPr>
              <a:t> A[j]</a:t>
            </a:r>
          </a:p>
          <a:p>
            <a:pPr algn="l">
              <a:buNone/>
            </a:pPr>
            <a:r>
              <a:rPr lang="en-US" b="0" i="0" dirty="0">
                <a:solidFill>
                  <a:srgbClr val="101418"/>
                </a:solidFill>
                <a:effectLst/>
                <a:latin typeface="Courier New" panose="02070309020205020404" pitchFamily="49" charset="0"/>
              </a:rPr>
              <a:t>	</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 </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+ 1</a:t>
            </a:r>
            <a:endParaRPr lang="nl-NL" dirty="0"/>
          </a:p>
        </p:txBody>
      </p:sp>
      <p:sp>
        <p:nvSpPr>
          <p:cNvPr id="4" name="TextBox 3">
            <a:extLst>
              <a:ext uri="{FF2B5EF4-FFF2-40B4-BE49-F238E27FC236}">
                <a16:creationId xmlns:a16="http://schemas.microsoft.com/office/drawing/2014/main" id="{8EB0BEAA-9967-E282-1A14-6D85EBF0087E}"/>
              </a:ext>
            </a:extLst>
          </p:cNvPr>
          <p:cNvSpPr txBox="1"/>
          <p:nvPr/>
        </p:nvSpPr>
        <p:spPr>
          <a:xfrm>
            <a:off x="404447" y="2142216"/>
            <a:ext cx="6094324" cy="369332"/>
          </a:xfrm>
          <a:prstGeom prst="rect">
            <a:avLst/>
          </a:prstGeom>
          <a:noFill/>
        </p:spPr>
        <p:txBody>
          <a:bodyPr wrap="square">
            <a:spAutoFit/>
          </a:bodyPr>
          <a:lstStyle/>
          <a:p>
            <a:r>
              <a:rPr lang="en-US" b="0" i="0" dirty="0">
                <a:solidFill>
                  <a:srgbClr val="101418"/>
                </a:solidFill>
                <a:effectLst/>
                <a:latin typeface="Courier New" panose="02070309020205020404" pitchFamily="49" charset="0"/>
              </a:rPr>
              <a:t> quicksort(A, lo, p - 1)</a:t>
            </a:r>
            <a:endParaRPr lang="nl-NL" dirty="0"/>
          </a:p>
        </p:txBody>
      </p:sp>
    </p:spTree>
    <p:extLst>
      <p:ext uri="{BB962C8B-B14F-4D97-AF65-F5344CB8AC3E}">
        <p14:creationId xmlns:p14="http://schemas.microsoft.com/office/powerpoint/2010/main" val="34619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EC59-ADDE-2B75-68D2-2DC70033B4A5}"/>
            </a:ext>
          </a:extLst>
        </p:cNvPr>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810B40B5-2331-61DF-6110-3BC3F9AF5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18" y="0"/>
            <a:ext cx="2194564" cy="603505"/>
          </a:xfrm>
          <a:prstGeom prst="rect">
            <a:avLst/>
          </a:prstGeom>
        </p:spPr>
      </p:pic>
      <p:pic>
        <p:nvPicPr>
          <p:cNvPr id="7" name="Picture 6" descr="A black text with black text&#10;&#10;AI-generated content may be incorrect.">
            <a:extLst>
              <a:ext uri="{FF2B5EF4-FFF2-40B4-BE49-F238E27FC236}">
                <a16:creationId xmlns:a16="http://schemas.microsoft.com/office/drawing/2014/main" id="{D21B7515-B48F-7595-34B6-40C1B5428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8" y="472538"/>
            <a:ext cx="2194564" cy="603505"/>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7B9C2034-4BA0-EC49-3675-DE6819672D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18" y="945076"/>
            <a:ext cx="2194564" cy="603505"/>
          </a:xfrm>
          <a:prstGeom prst="rect">
            <a:avLst/>
          </a:prstGeom>
        </p:spPr>
      </p:pic>
      <p:pic>
        <p:nvPicPr>
          <p:cNvPr id="11" name="Picture 10" descr="A black text with numbers&#10;&#10;AI-generated content may be incorrect.">
            <a:extLst>
              <a:ext uri="{FF2B5EF4-FFF2-40B4-BE49-F238E27FC236}">
                <a16:creationId xmlns:a16="http://schemas.microsoft.com/office/drawing/2014/main" id="{C7D80A54-8AEC-A2AA-0CD5-353367716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18" y="1426263"/>
            <a:ext cx="2194564" cy="603505"/>
          </a:xfrm>
          <a:prstGeom prst="rect">
            <a:avLst/>
          </a:prstGeom>
        </p:spPr>
      </p:pic>
      <p:pic>
        <p:nvPicPr>
          <p:cNvPr id="15" name="Picture 14" descr="A black and orange rectangular box with black text&#10;&#10;AI-generated content may be incorrect.">
            <a:extLst>
              <a:ext uri="{FF2B5EF4-FFF2-40B4-BE49-F238E27FC236}">
                <a16:creationId xmlns:a16="http://schemas.microsoft.com/office/drawing/2014/main" id="{F5837996-566F-B06D-BC3A-366520BFB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8718" y="1908043"/>
            <a:ext cx="2194564" cy="603505"/>
          </a:xfrm>
          <a:prstGeom prst="rect">
            <a:avLst/>
          </a:prstGeom>
        </p:spPr>
      </p:pic>
      <p:pic>
        <p:nvPicPr>
          <p:cNvPr id="17" name="Picture 16" descr="A black text on a white background&#10;&#10;AI-generated content may be incorrect.">
            <a:extLst>
              <a:ext uri="{FF2B5EF4-FFF2-40B4-BE49-F238E27FC236}">
                <a16:creationId xmlns:a16="http://schemas.microsoft.com/office/drawing/2014/main" id="{A68E9C68-C56A-BDDD-78C1-9E8526F886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512" y="2518922"/>
            <a:ext cx="2194564" cy="603505"/>
          </a:xfrm>
          <a:prstGeom prst="rect">
            <a:avLst/>
          </a:prstGeom>
        </p:spPr>
      </p:pic>
      <p:pic>
        <p:nvPicPr>
          <p:cNvPr id="19" name="Picture 18" descr="A black text on a white background&#10;&#10;AI-generated content may be incorrect.">
            <a:extLst>
              <a:ext uri="{FF2B5EF4-FFF2-40B4-BE49-F238E27FC236}">
                <a16:creationId xmlns:a16="http://schemas.microsoft.com/office/drawing/2014/main" id="{E970832C-35ED-75AB-CE83-2923D567DF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512" y="3009260"/>
            <a:ext cx="2194564" cy="603505"/>
          </a:xfrm>
          <a:prstGeom prst="rect">
            <a:avLst/>
          </a:prstGeom>
        </p:spPr>
      </p:pic>
      <p:pic>
        <p:nvPicPr>
          <p:cNvPr id="23" name="Picture 22" descr="A black text on a white background&#10;&#10;AI-generated content may be incorrect.">
            <a:extLst>
              <a:ext uri="{FF2B5EF4-FFF2-40B4-BE49-F238E27FC236}">
                <a16:creationId xmlns:a16="http://schemas.microsoft.com/office/drawing/2014/main" id="{84A95A33-5CA4-37AA-A95A-3AA45396E6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512" y="3494781"/>
            <a:ext cx="2194564" cy="603505"/>
          </a:xfrm>
          <a:prstGeom prst="rect">
            <a:avLst/>
          </a:prstGeom>
        </p:spPr>
      </p:pic>
      <p:pic>
        <p:nvPicPr>
          <p:cNvPr id="25" name="Picture 24" descr="A black text on a white background&#10;&#10;AI-generated content may be incorrect.">
            <a:extLst>
              <a:ext uri="{FF2B5EF4-FFF2-40B4-BE49-F238E27FC236}">
                <a16:creationId xmlns:a16="http://schemas.microsoft.com/office/drawing/2014/main" id="{67A5C8E2-2B50-01D1-B680-52E7E86F61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4098286"/>
            <a:ext cx="2194564" cy="603505"/>
          </a:xfrm>
          <a:prstGeom prst="rect">
            <a:avLst/>
          </a:prstGeom>
        </p:spPr>
      </p:pic>
      <p:pic>
        <p:nvPicPr>
          <p:cNvPr id="27" name="Picture 26" descr="A black text on a white background&#10;&#10;AI-generated content may be incorrect.">
            <a:extLst>
              <a:ext uri="{FF2B5EF4-FFF2-40B4-BE49-F238E27FC236}">
                <a16:creationId xmlns:a16="http://schemas.microsoft.com/office/drawing/2014/main" id="{9D6C4428-46C1-EC65-33E4-1CB0660EF4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63672" y="4098286"/>
            <a:ext cx="2194564" cy="603505"/>
          </a:xfrm>
          <a:prstGeom prst="rect">
            <a:avLst/>
          </a:prstGeom>
        </p:spPr>
      </p:pic>
      <p:sp>
        <p:nvSpPr>
          <p:cNvPr id="2" name="TextBox 1">
            <a:extLst>
              <a:ext uri="{FF2B5EF4-FFF2-40B4-BE49-F238E27FC236}">
                <a16:creationId xmlns:a16="http://schemas.microsoft.com/office/drawing/2014/main" id="{6639F153-98FC-C55B-2A4F-91509B6A0D6F}"/>
              </a:ext>
            </a:extLst>
          </p:cNvPr>
          <p:cNvSpPr txBox="1"/>
          <p:nvPr/>
        </p:nvSpPr>
        <p:spPr>
          <a:xfrm>
            <a:off x="3154184" y="3747095"/>
            <a:ext cx="6096000" cy="369332"/>
          </a:xfrm>
          <a:prstGeom prst="rect">
            <a:avLst/>
          </a:prstGeom>
          <a:noFill/>
        </p:spPr>
        <p:txBody>
          <a:bodyPr wrap="square">
            <a:spAutoFit/>
          </a:bodyPr>
          <a:lstStyle/>
          <a:p>
            <a:pPr algn="l">
              <a:buNone/>
            </a:pPr>
            <a:r>
              <a:rPr lang="en-US" b="0" i="0" dirty="0">
                <a:solidFill>
                  <a:srgbClr val="101418"/>
                </a:solidFill>
                <a:effectLst/>
                <a:latin typeface="Courier New" panose="02070309020205020404" pitchFamily="49" charset="0"/>
              </a:rPr>
              <a:t>swap A[</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with</a:t>
            </a:r>
            <a:r>
              <a:rPr lang="en-US" b="0" i="0" dirty="0">
                <a:solidFill>
                  <a:srgbClr val="101418"/>
                </a:solidFill>
                <a:effectLst/>
                <a:latin typeface="Courier New" panose="02070309020205020404" pitchFamily="49" charset="0"/>
              </a:rPr>
              <a:t> A[hi]</a:t>
            </a:r>
          </a:p>
        </p:txBody>
      </p:sp>
      <p:sp>
        <p:nvSpPr>
          <p:cNvPr id="3" name="TextBox 2">
            <a:extLst>
              <a:ext uri="{FF2B5EF4-FFF2-40B4-BE49-F238E27FC236}">
                <a16:creationId xmlns:a16="http://schemas.microsoft.com/office/drawing/2014/main" id="{26B4DFAE-1386-FF9F-ADA8-D62AB72017FB}"/>
              </a:ext>
            </a:extLst>
          </p:cNvPr>
          <p:cNvSpPr txBox="1"/>
          <p:nvPr/>
        </p:nvSpPr>
        <p:spPr>
          <a:xfrm>
            <a:off x="2985076" y="2841906"/>
            <a:ext cx="4339957" cy="923330"/>
          </a:xfrm>
          <a:prstGeom prst="rect">
            <a:avLst/>
          </a:prstGeom>
          <a:noFill/>
        </p:spPr>
        <p:txBody>
          <a:bodyPr wrap="square">
            <a:spAutoFit/>
          </a:bodyPr>
          <a:lstStyle/>
          <a:p>
            <a:pPr algn="l">
              <a:buNone/>
            </a:pP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if</a:t>
            </a:r>
            <a:r>
              <a:rPr lang="en-US" b="0" i="0" dirty="0">
                <a:solidFill>
                  <a:srgbClr val="101418"/>
                </a:solidFill>
                <a:effectLst/>
                <a:latin typeface="Courier New" panose="02070309020205020404" pitchFamily="49" charset="0"/>
              </a:rPr>
              <a:t> A[j] &lt;= pivot </a:t>
            </a:r>
            <a:r>
              <a:rPr lang="en-US" b="1" i="0" dirty="0">
                <a:solidFill>
                  <a:srgbClr val="101418"/>
                </a:solidFill>
                <a:effectLst/>
                <a:latin typeface="Courier New" panose="02070309020205020404" pitchFamily="49" charset="0"/>
              </a:rPr>
              <a:t>then</a:t>
            </a:r>
            <a:r>
              <a:rPr lang="en-US" b="0" i="0" dirty="0">
                <a:solidFill>
                  <a:srgbClr val="101418"/>
                </a:solidFill>
                <a:effectLst/>
                <a:latin typeface="Courier New" panose="02070309020205020404" pitchFamily="49" charset="0"/>
              </a:rPr>
              <a:t> </a:t>
            </a:r>
          </a:p>
          <a:p>
            <a:pPr algn="l">
              <a:buNone/>
            </a:pPr>
            <a:r>
              <a:rPr lang="en-US" b="0" i="0" dirty="0">
                <a:solidFill>
                  <a:srgbClr val="101418"/>
                </a:solidFill>
                <a:effectLst/>
                <a:latin typeface="Courier New" panose="02070309020205020404" pitchFamily="49" charset="0"/>
              </a:rPr>
              <a:t> 	swap A[</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with</a:t>
            </a:r>
            <a:r>
              <a:rPr lang="en-US" b="0" i="0" dirty="0">
                <a:solidFill>
                  <a:srgbClr val="101418"/>
                </a:solidFill>
                <a:effectLst/>
                <a:latin typeface="Courier New" panose="02070309020205020404" pitchFamily="49" charset="0"/>
              </a:rPr>
              <a:t> A[j]</a:t>
            </a:r>
          </a:p>
          <a:p>
            <a:pPr algn="l">
              <a:buNone/>
            </a:pPr>
            <a:r>
              <a:rPr lang="en-US" b="0" i="0" dirty="0">
                <a:solidFill>
                  <a:srgbClr val="101418"/>
                </a:solidFill>
                <a:effectLst/>
                <a:latin typeface="Courier New" panose="02070309020205020404" pitchFamily="49" charset="0"/>
              </a:rPr>
              <a:t>	</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 </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+ 1</a:t>
            </a:r>
            <a:endParaRPr lang="nl-NL" dirty="0"/>
          </a:p>
        </p:txBody>
      </p:sp>
      <p:sp>
        <p:nvSpPr>
          <p:cNvPr id="6" name="TextBox 5">
            <a:extLst>
              <a:ext uri="{FF2B5EF4-FFF2-40B4-BE49-F238E27FC236}">
                <a16:creationId xmlns:a16="http://schemas.microsoft.com/office/drawing/2014/main" id="{AAF927A7-03CC-7A8A-6422-EBC5762A099B}"/>
              </a:ext>
            </a:extLst>
          </p:cNvPr>
          <p:cNvSpPr txBox="1"/>
          <p:nvPr/>
        </p:nvSpPr>
        <p:spPr>
          <a:xfrm>
            <a:off x="422787" y="5037662"/>
            <a:ext cx="6272980" cy="646331"/>
          </a:xfrm>
          <a:prstGeom prst="rect">
            <a:avLst/>
          </a:prstGeom>
          <a:noFill/>
        </p:spPr>
        <p:txBody>
          <a:bodyPr wrap="square">
            <a:spAutoFit/>
          </a:bodyPr>
          <a:lstStyle/>
          <a:p>
            <a:pPr algn="l">
              <a:buNone/>
            </a:pP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if</a:t>
            </a:r>
            <a:r>
              <a:rPr lang="en-US" b="0" i="0" dirty="0">
                <a:solidFill>
                  <a:srgbClr val="101418"/>
                </a:solidFill>
                <a:effectLst/>
                <a:latin typeface="Courier New" panose="02070309020205020404" pitchFamily="49" charset="0"/>
              </a:rPr>
              <a:t> lo &gt;= hi || lo &lt; 0 </a:t>
            </a:r>
            <a:r>
              <a:rPr lang="en-US" b="1" i="0" dirty="0">
                <a:solidFill>
                  <a:srgbClr val="101418"/>
                </a:solidFill>
                <a:effectLst/>
                <a:latin typeface="Courier New" panose="02070309020205020404" pitchFamily="49" charset="0"/>
              </a:rPr>
              <a:t>then</a:t>
            </a:r>
            <a:r>
              <a:rPr lang="en-US" b="0" i="0" dirty="0">
                <a:solidFill>
                  <a:srgbClr val="101418"/>
                </a:solidFill>
                <a:effectLst/>
                <a:latin typeface="Courier New" panose="02070309020205020404" pitchFamily="49" charset="0"/>
              </a:rPr>
              <a:t> </a:t>
            </a:r>
          </a:p>
          <a:p>
            <a:pPr algn="l">
              <a:buNone/>
            </a:pPr>
            <a:r>
              <a:rPr lang="en-US" b="0" i="0" dirty="0">
                <a:solidFill>
                  <a:srgbClr val="101418"/>
                </a:solidFill>
                <a:effectLst/>
                <a:latin typeface="Courier New" panose="02070309020205020404" pitchFamily="49" charset="0"/>
              </a:rPr>
              <a:t>    return</a:t>
            </a:r>
            <a:endParaRPr lang="nl-NL" dirty="0"/>
          </a:p>
        </p:txBody>
      </p:sp>
    </p:spTree>
    <p:extLst>
      <p:ext uri="{BB962C8B-B14F-4D97-AF65-F5344CB8AC3E}">
        <p14:creationId xmlns:p14="http://schemas.microsoft.com/office/powerpoint/2010/main" val="29231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2D9DE-3DB2-D3D2-10D3-32434ED51352}"/>
            </a:ext>
          </a:extLst>
        </p:cNvPr>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E8AD856E-EC41-1A05-D06F-FF87F05A4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18" y="0"/>
            <a:ext cx="2194564" cy="603505"/>
          </a:xfrm>
          <a:prstGeom prst="rect">
            <a:avLst/>
          </a:prstGeom>
        </p:spPr>
      </p:pic>
      <p:pic>
        <p:nvPicPr>
          <p:cNvPr id="7" name="Picture 6" descr="A black text with black text&#10;&#10;AI-generated content may be incorrect.">
            <a:extLst>
              <a:ext uri="{FF2B5EF4-FFF2-40B4-BE49-F238E27FC236}">
                <a16:creationId xmlns:a16="http://schemas.microsoft.com/office/drawing/2014/main" id="{EE99495D-9C41-16DB-8448-9C97DB490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8" y="472538"/>
            <a:ext cx="2194564" cy="603505"/>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9AA6EED0-8596-28BD-7A2F-2C653203F7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18" y="945076"/>
            <a:ext cx="2194564" cy="603505"/>
          </a:xfrm>
          <a:prstGeom prst="rect">
            <a:avLst/>
          </a:prstGeom>
        </p:spPr>
      </p:pic>
      <p:pic>
        <p:nvPicPr>
          <p:cNvPr id="11" name="Picture 10" descr="A black text with numbers&#10;&#10;AI-generated content may be incorrect.">
            <a:extLst>
              <a:ext uri="{FF2B5EF4-FFF2-40B4-BE49-F238E27FC236}">
                <a16:creationId xmlns:a16="http://schemas.microsoft.com/office/drawing/2014/main" id="{FB20FC6C-C271-0CDE-727F-C8A2D0ED69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18" y="1426263"/>
            <a:ext cx="2194564" cy="603505"/>
          </a:xfrm>
          <a:prstGeom prst="rect">
            <a:avLst/>
          </a:prstGeom>
        </p:spPr>
      </p:pic>
      <p:pic>
        <p:nvPicPr>
          <p:cNvPr id="15" name="Picture 14" descr="A black and orange rectangular box with black text&#10;&#10;AI-generated content may be incorrect.">
            <a:extLst>
              <a:ext uri="{FF2B5EF4-FFF2-40B4-BE49-F238E27FC236}">
                <a16:creationId xmlns:a16="http://schemas.microsoft.com/office/drawing/2014/main" id="{21213112-F622-2638-4C38-B923EEEF2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8718" y="1908043"/>
            <a:ext cx="2194564" cy="603505"/>
          </a:xfrm>
          <a:prstGeom prst="rect">
            <a:avLst/>
          </a:prstGeom>
        </p:spPr>
      </p:pic>
      <p:pic>
        <p:nvPicPr>
          <p:cNvPr id="17" name="Picture 16" descr="A black text on a white background&#10;&#10;AI-generated content may be incorrect.">
            <a:extLst>
              <a:ext uri="{FF2B5EF4-FFF2-40B4-BE49-F238E27FC236}">
                <a16:creationId xmlns:a16="http://schemas.microsoft.com/office/drawing/2014/main" id="{23612E07-056F-A65F-C0FC-7BB3B2AE70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512" y="2518922"/>
            <a:ext cx="2194564" cy="603505"/>
          </a:xfrm>
          <a:prstGeom prst="rect">
            <a:avLst/>
          </a:prstGeom>
        </p:spPr>
      </p:pic>
      <p:pic>
        <p:nvPicPr>
          <p:cNvPr id="19" name="Picture 18" descr="A black text on a white background&#10;&#10;AI-generated content may be incorrect.">
            <a:extLst>
              <a:ext uri="{FF2B5EF4-FFF2-40B4-BE49-F238E27FC236}">
                <a16:creationId xmlns:a16="http://schemas.microsoft.com/office/drawing/2014/main" id="{D9AE6DCF-6F8D-0E56-B488-F6B181B135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512" y="3009260"/>
            <a:ext cx="2194564" cy="603505"/>
          </a:xfrm>
          <a:prstGeom prst="rect">
            <a:avLst/>
          </a:prstGeom>
        </p:spPr>
      </p:pic>
      <p:pic>
        <p:nvPicPr>
          <p:cNvPr id="23" name="Picture 22" descr="A black text on a white background&#10;&#10;AI-generated content may be incorrect.">
            <a:extLst>
              <a:ext uri="{FF2B5EF4-FFF2-40B4-BE49-F238E27FC236}">
                <a16:creationId xmlns:a16="http://schemas.microsoft.com/office/drawing/2014/main" id="{AEC44025-B9E7-343C-5136-E51A22C8EF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512" y="3494781"/>
            <a:ext cx="2194564" cy="603505"/>
          </a:xfrm>
          <a:prstGeom prst="rect">
            <a:avLst/>
          </a:prstGeom>
        </p:spPr>
      </p:pic>
      <p:pic>
        <p:nvPicPr>
          <p:cNvPr id="25" name="Picture 24" descr="A black text on a white background&#10;&#10;AI-generated content may be incorrect.">
            <a:extLst>
              <a:ext uri="{FF2B5EF4-FFF2-40B4-BE49-F238E27FC236}">
                <a16:creationId xmlns:a16="http://schemas.microsoft.com/office/drawing/2014/main" id="{D929D2DB-9ED2-3924-2177-D48C18B59B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4098286"/>
            <a:ext cx="2194564" cy="603505"/>
          </a:xfrm>
          <a:prstGeom prst="rect">
            <a:avLst/>
          </a:prstGeom>
        </p:spPr>
      </p:pic>
      <p:pic>
        <p:nvPicPr>
          <p:cNvPr id="27" name="Picture 26" descr="A black text on a white background&#10;&#10;AI-generated content may be incorrect.">
            <a:extLst>
              <a:ext uri="{FF2B5EF4-FFF2-40B4-BE49-F238E27FC236}">
                <a16:creationId xmlns:a16="http://schemas.microsoft.com/office/drawing/2014/main" id="{F210B2A9-E3CB-413D-8472-1624AC4A38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63672" y="4098286"/>
            <a:ext cx="2194564" cy="603505"/>
          </a:xfrm>
          <a:prstGeom prst="rect">
            <a:avLst/>
          </a:prstGeom>
        </p:spPr>
      </p:pic>
      <p:pic>
        <p:nvPicPr>
          <p:cNvPr id="29" name="Picture 28" descr="A black text on a white background&#10;&#10;AI-generated content may be incorrect.">
            <a:extLst>
              <a:ext uri="{FF2B5EF4-FFF2-40B4-BE49-F238E27FC236}">
                <a16:creationId xmlns:a16="http://schemas.microsoft.com/office/drawing/2014/main" id="{7437E12D-991E-2B29-3E67-06FE7C0627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71183" y="2405755"/>
            <a:ext cx="2194564" cy="603505"/>
          </a:xfrm>
          <a:prstGeom prst="rect">
            <a:avLst/>
          </a:prstGeom>
        </p:spPr>
      </p:pic>
      <p:pic>
        <p:nvPicPr>
          <p:cNvPr id="31" name="Picture 30" descr="A black text on a white background&#10;&#10;AI-generated content may be incorrect.">
            <a:extLst>
              <a:ext uri="{FF2B5EF4-FFF2-40B4-BE49-F238E27FC236}">
                <a16:creationId xmlns:a16="http://schemas.microsoft.com/office/drawing/2014/main" id="{4F627E16-6F23-D56D-A950-1F074BDD54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71183" y="2888817"/>
            <a:ext cx="2194564" cy="603505"/>
          </a:xfrm>
          <a:prstGeom prst="rect">
            <a:avLst/>
          </a:prstGeom>
        </p:spPr>
      </p:pic>
      <p:pic>
        <p:nvPicPr>
          <p:cNvPr id="33" name="Picture 32" descr="A green and black rectangular box with black text&#10;&#10;AI-generated content may be incorrect.">
            <a:extLst>
              <a:ext uri="{FF2B5EF4-FFF2-40B4-BE49-F238E27FC236}">
                <a16:creationId xmlns:a16="http://schemas.microsoft.com/office/drawing/2014/main" id="{20882216-AC85-D56A-93AC-18EADC4B4CD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71183" y="3371879"/>
            <a:ext cx="2194564" cy="603505"/>
          </a:xfrm>
          <a:prstGeom prst="rect">
            <a:avLst/>
          </a:prstGeom>
        </p:spPr>
      </p:pic>
      <p:pic>
        <p:nvPicPr>
          <p:cNvPr id="37" name="Picture 36" descr="A black text on a white background&#10;&#10;AI-generated content may be incorrect.">
            <a:extLst>
              <a:ext uri="{FF2B5EF4-FFF2-40B4-BE49-F238E27FC236}">
                <a16:creationId xmlns:a16="http://schemas.microsoft.com/office/drawing/2014/main" id="{26A4892B-A97C-B1BE-49B1-8242765196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1183" y="3876476"/>
            <a:ext cx="2194564" cy="603505"/>
          </a:xfrm>
          <a:prstGeom prst="rect">
            <a:avLst/>
          </a:prstGeom>
        </p:spPr>
      </p:pic>
      <p:pic>
        <p:nvPicPr>
          <p:cNvPr id="39" name="Picture 38" descr="A black text on a white background&#10;&#10;AI-generated content may be incorrect.">
            <a:extLst>
              <a:ext uri="{FF2B5EF4-FFF2-40B4-BE49-F238E27FC236}">
                <a16:creationId xmlns:a16="http://schemas.microsoft.com/office/drawing/2014/main" id="{393875A2-CCD3-9A94-FE03-D7F952497D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93282" y="4513804"/>
            <a:ext cx="2194564" cy="603505"/>
          </a:xfrm>
          <a:prstGeom prst="rect">
            <a:avLst/>
          </a:prstGeom>
        </p:spPr>
      </p:pic>
      <p:pic>
        <p:nvPicPr>
          <p:cNvPr id="41" name="Picture 40" descr="A black text on a white background&#10;&#10;AI-generated content may be incorrect.">
            <a:extLst>
              <a:ext uri="{FF2B5EF4-FFF2-40B4-BE49-F238E27FC236}">
                <a16:creationId xmlns:a16="http://schemas.microsoft.com/office/drawing/2014/main" id="{08E94A56-B36B-B3E8-DB02-01821B44F8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47698" y="4521178"/>
            <a:ext cx="2194564" cy="603505"/>
          </a:xfrm>
          <a:prstGeom prst="rect">
            <a:avLst/>
          </a:prstGeom>
        </p:spPr>
      </p:pic>
      <p:pic>
        <p:nvPicPr>
          <p:cNvPr id="43" name="Picture 42" descr="A black text on a white background&#10;&#10;AI-generated content may be incorrect.">
            <a:extLst>
              <a:ext uri="{FF2B5EF4-FFF2-40B4-BE49-F238E27FC236}">
                <a16:creationId xmlns:a16="http://schemas.microsoft.com/office/drawing/2014/main" id="{A9D5163A-BE5C-AC3F-4A40-692924A2C8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47698" y="5362018"/>
            <a:ext cx="2194564" cy="603505"/>
          </a:xfrm>
          <a:prstGeom prst="rect">
            <a:avLst/>
          </a:prstGeom>
        </p:spPr>
      </p:pic>
      <p:sp>
        <p:nvSpPr>
          <p:cNvPr id="4" name="TextBox 3">
            <a:extLst>
              <a:ext uri="{FF2B5EF4-FFF2-40B4-BE49-F238E27FC236}">
                <a16:creationId xmlns:a16="http://schemas.microsoft.com/office/drawing/2014/main" id="{A5FFCFC1-19DD-DF58-9619-C142F35B687D}"/>
              </a:ext>
            </a:extLst>
          </p:cNvPr>
          <p:cNvSpPr txBox="1"/>
          <p:nvPr/>
        </p:nvSpPr>
        <p:spPr>
          <a:xfrm>
            <a:off x="7797818" y="1855114"/>
            <a:ext cx="6094324" cy="369332"/>
          </a:xfrm>
          <a:prstGeom prst="rect">
            <a:avLst/>
          </a:prstGeom>
          <a:noFill/>
        </p:spPr>
        <p:txBody>
          <a:bodyPr wrap="square">
            <a:spAutoFit/>
          </a:bodyPr>
          <a:lstStyle/>
          <a:p>
            <a:pPr algn="l">
              <a:buNone/>
            </a:pPr>
            <a:r>
              <a:rPr lang="en-US" b="0" i="0" dirty="0">
                <a:solidFill>
                  <a:srgbClr val="101418"/>
                </a:solidFill>
                <a:effectLst/>
                <a:latin typeface="Courier New" panose="02070309020205020404" pitchFamily="49" charset="0"/>
              </a:rPr>
              <a:t>quicksort(A, p + 1, hi)</a:t>
            </a:r>
          </a:p>
        </p:txBody>
      </p:sp>
      <p:sp>
        <p:nvSpPr>
          <p:cNvPr id="6" name="TextBox 5">
            <a:extLst>
              <a:ext uri="{FF2B5EF4-FFF2-40B4-BE49-F238E27FC236}">
                <a16:creationId xmlns:a16="http://schemas.microsoft.com/office/drawing/2014/main" id="{A68F7E7A-2AA6-8D89-FE48-39DF3D640C89}"/>
              </a:ext>
            </a:extLst>
          </p:cNvPr>
          <p:cNvSpPr txBox="1"/>
          <p:nvPr/>
        </p:nvSpPr>
        <p:spPr>
          <a:xfrm>
            <a:off x="5837055" y="3808896"/>
            <a:ext cx="1921936" cy="369332"/>
          </a:xfrm>
          <a:prstGeom prst="rect">
            <a:avLst/>
          </a:prstGeom>
          <a:noFill/>
        </p:spPr>
        <p:txBody>
          <a:bodyPr wrap="none" rtlCol="0">
            <a:spAutoFit/>
          </a:bodyPr>
          <a:lstStyle/>
          <a:p>
            <a:r>
              <a:rPr lang="en-US" dirty="0"/>
              <a:t>6 &gt; 5 so no swap! </a:t>
            </a:r>
            <a:endParaRPr lang="nl-NL" dirty="0"/>
          </a:p>
        </p:txBody>
      </p:sp>
      <p:sp>
        <p:nvSpPr>
          <p:cNvPr id="8" name="TextBox 7">
            <a:extLst>
              <a:ext uri="{FF2B5EF4-FFF2-40B4-BE49-F238E27FC236}">
                <a16:creationId xmlns:a16="http://schemas.microsoft.com/office/drawing/2014/main" id="{D612FC03-851E-E73D-211B-95C1B3E3C0C8}"/>
              </a:ext>
            </a:extLst>
          </p:cNvPr>
          <p:cNvSpPr txBox="1"/>
          <p:nvPr/>
        </p:nvSpPr>
        <p:spPr>
          <a:xfrm>
            <a:off x="5323183" y="4193050"/>
            <a:ext cx="6096000" cy="369332"/>
          </a:xfrm>
          <a:prstGeom prst="rect">
            <a:avLst/>
          </a:prstGeom>
          <a:noFill/>
        </p:spPr>
        <p:txBody>
          <a:bodyPr wrap="square">
            <a:spAutoFit/>
          </a:bodyPr>
          <a:lstStyle/>
          <a:p>
            <a:pPr algn="l">
              <a:buNone/>
            </a:pPr>
            <a:r>
              <a:rPr lang="en-US" b="0" i="0" dirty="0">
                <a:solidFill>
                  <a:srgbClr val="101418"/>
                </a:solidFill>
                <a:effectLst/>
                <a:latin typeface="Courier New" panose="02070309020205020404" pitchFamily="49" charset="0"/>
              </a:rPr>
              <a:t>swap A[</a:t>
            </a:r>
            <a:r>
              <a:rPr lang="en-US" b="0" i="0" dirty="0" err="1">
                <a:solidFill>
                  <a:srgbClr val="101418"/>
                </a:solidFill>
                <a:effectLst/>
                <a:latin typeface="Courier New" panose="02070309020205020404" pitchFamily="49" charset="0"/>
              </a:rPr>
              <a:t>i</a:t>
            </a:r>
            <a:r>
              <a:rPr lang="en-US" b="0" i="0" dirty="0">
                <a:solidFill>
                  <a:srgbClr val="101418"/>
                </a:solidFill>
                <a:effectLst/>
                <a:latin typeface="Courier New" panose="02070309020205020404" pitchFamily="49" charset="0"/>
              </a:rPr>
              <a:t>] </a:t>
            </a:r>
            <a:r>
              <a:rPr lang="en-US" b="1" i="0" dirty="0">
                <a:solidFill>
                  <a:srgbClr val="101418"/>
                </a:solidFill>
                <a:effectLst/>
                <a:latin typeface="Courier New" panose="02070309020205020404" pitchFamily="49" charset="0"/>
              </a:rPr>
              <a:t>with</a:t>
            </a:r>
            <a:r>
              <a:rPr lang="en-US" b="0" i="0" dirty="0">
                <a:solidFill>
                  <a:srgbClr val="101418"/>
                </a:solidFill>
                <a:effectLst/>
                <a:latin typeface="Courier New" panose="02070309020205020404" pitchFamily="49" charset="0"/>
              </a:rPr>
              <a:t> A[hi]</a:t>
            </a:r>
          </a:p>
        </p:txBody>
      </p:sp>
    </p:spTree>
    <p:extLst>
      <p:ext uri="{BB962C8B-B14F-4D97-AF65-F5344CB8AC3E}">
        <p14:creationId xmlns:p14="http://schemas.microsoft.com/office/powerpoint/2010/main" val="246188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F81D6-D7F5-2334-43EC-C578CDE76362}"/>
            </a:ext>
          </a:extLst>
        </p:cNvPr>
        <p:cNvGrpSpPr/>
        <p:nvPr/>
      </p:nvGrpSpPr>
      <p:grpSpPr>
        <a:xfrm>
          <a:off x="0" y="0"/>
          <a:ext cx="0" cy="0"/>
          <a:chOff x="0" y="0"/>
          <a:chExt cx="0" cy="0"/>
        </a:xfrm>
      </p:grpSpPr>
      <p:pic>
        <p:nvPicPr>
          <p:cNvPr id="5" name="Picture 4" descr="A black text on a white background&#10;&#10;AI-generated content may be incorrect.">
            <a:extLst>
              <a:ext uri="{FF2B5EF4-FFF2-40B4-BE49-F238E27FC236}">
                <a16:creationId xmlns:a16="http://schemas.microsoft.com/office/drawing/2014/main" id="{E8A43187-7329-103E-BDAE-C383EC412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718" y="0"/>
            <a:ext cx="2194564" cy="603505"/>
          </a:xfrm>
          <a:prstGeom prst="rect">
            <a:avLst/>
          </a:prstGeom>
        </p:spPr>
      </p:pic>
      <p:pic>
        <p:nvPicPr>
          <p:cNvPr id="7" name="Picture 6" descr="A black text with black text&#10;&#10;AI-generated content may be incorrect.">
            <a:extLst>
              <a:ext uri="{FF2B5EF4-FFF2-40B4-BE49-F238E27FC236}">
                <a16:creationId xmlns:a16="http://schemas.microsoft.com/office/drawing/2014/main" id="{D3C96B08-6D97-801C-D2CF-8041648FB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718" y="472538"/>
            <a:ext cx="2194564" cy="603505"/>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50A51468-A652-7E07-9CB2-D584DF7F0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18" y="945076"/>
            <a:ext cx="2194564" cy="603505"/>
          </a:xfrm>
          <a:prstGeom prst="rect">
            <a:avLst/>
          </a:prstGeom>
        </p:spPr>
      </p:pic>
      <p:pic>
        <p:nvPicPr>
          <p:cNvPr id="11" name="Picture 10" descr="A black text with numbers&#10;&#10;AI-generated content may be incorrect.">
            <a:extLst>
              <a:ext uri="{FF2B5EF4-FFF2-40B4-BE49-F238E27FC236}">
                <a16:creationId xmlns:a16="http://schemas.microsoft.com/office/drawing/2014/main" id="{EBF47EBD-85BA-7178-1BD4-BDC072A04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718" y="1426263"/>
            <a:ext cx="2194564" cy="603505"/>
          </a:xfrm>
          <a:prstGeom prst="rect">
            <a:avLst/>
          </a:prstGeom>
        </p:spPr>
      </p:pic>
      <p:pic>
        <p:nvPicPr>
          <p:cNvPr id="15" name="Picture 14" descr="A black and orange rectangular box with black text&#10;&#10;AI-generated content may be incorrect.">
            <a:extLst>
              <a:ext uri="{FF2B5EF4-FFF2-40B4-BE49-F238E27FC236}">
                <a16:creationId xmlns:a16="http://schemas.microsoft.com/office/drawing/2014/main" id="{59077782-9588-8ADD-8D41-C85626A4B5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8718" y="1908043"/>
            <a:ext cx="2194564" cy="603505"/>
          </a:xfrm>
          <a:prstGeom prst="rect">
            <a:avLst/>
          </a:prstGeom>
        </p:spPr>
      </p:pic>
      <p:pic>
        <p:nvPicPr>
          <p:cNvPr id="17" name="Picture 16" descr="A black text on a white background&#10;&#10;AI-generated content may be incorrect.">
            <a:extLst>
              <a:ext uri="{FF2B5EF4-FFF2-40B4-BE49-F238E27FC236}">
                <a16:creationId xmlns:a16="http://schemas.microsoft.com/office/drawing/2014/main" id="{2D32566C-F771-E072-0322-744E31E91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512" y="2518922"/>
            <a:ext cx="2194564" cy="603505"/>
          </a:xfrm>
          <a:prstGeom prst="rect">
            <a:avLst/>
          </a:prstGeom>
        </p:spPr>
      </p:pic>
      <p:pic>
        <p:nvPicPr>
          <p:cNvPr id="19" name="Picture 18" descr="A black text on a white background&#10;&#10;AI-generated content may be incorrect.">
            <a:extLst>
              <a:ext uri="{FF2B5EF4-FFF2-40B4-BE49-F238E27FC236}">
                <a16:creationId xmlns:a16="http://schemas.microsoft.com/office/drawing/2014/main" id="{11B79B79-282C-A947-3C1B-C3A84FE5E0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512" y="3009260"/>
            <a:ext cx="2194564" cy="603505"/>
          </a:xfrm>
          <a:prstGeom prst="rect">
            <a:avLst/>
          </a:prstGeom>
        </p:spPr>
      </p:pic>
      <p:pic>
        <p:nvPicPr>
          <p:cNvPr id="23" name="Picture 22" descr="A black text on a white background&#10;&#10;AI-generated content may be incorrect.">
            <a:extLst>
              <a:ext uri="{FF2B5EF4-FFF2-40B4-BE49-F238E27FC236}">
                <a16:creationId xmlns:a16="http://schemas.microsoft.com/office/drawing/2014/main" id="{FAF4486D-DC34-B41F-8C67-AA74AB4925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512" y="3494781"/>
            <a:ext cx="2194564" cy="603505"/>
          </a:xfrm>
          <a:prstGeom prst="rect">
            <a:avLst/>
          </a:prstGeom>
        </p:spPr>
      </p:pic>
      <p:pic>
        <p:nvPicPr>
          <p:cNvPr id="25" name="Picture 24" descr="A black text on a white background&#10;&#10;AI-generated content may be incorrect.">
            <a:extLst>
              <a:ext uri="{FF2B5EF4-FFF2-40B4-BE49-F238E27FC236}">
                <a16:creationId xmlns:a16="http://schemas.microsoft.com/office/drawing/2014/main" id="{C02C0CC8-89BF-6255-B87C-DCE5F2C3F0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4098286"/>
            <a:ext cx="2194564" cy="603505"/>
          </a:xfrm>
          <a:prstGeom prst="rect">
            <a:avLst/>
          </a:prstGeom>
        </p:spPr>
      </p:pic>
      <p:pic>
        <p:nvPicPr>
          <p:cNvPr id="27" name="Picture 26" descr="A black text on a white background&#10;&#10;AI-generated content may be incorrect.">
            <a:extLst>
              <a:ext uri="{FF2B5EF4-FFF2-40B4-BE49-F238E27FC236}">
                <a16:creationId xmlns:a16="http://schemas.microsoft.com/office/drawing/2014/main" id="{4882F3E7-C289-1DBE-F7BC-19FB46D477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63672" y="4098286"/>
            <a:ext cx="2194564" cy="603505"/>
          </a:xfrm>
          <a:prstGeom prst="rect">
            <a:avLst/>
          </a:prstGeom>
        </p:spPr>
      </p:pic>
      <p:pic>
        <p:nvPicPr>
          <p:cNvPr id="29" name="Picture 28" descr="A black text on a white background&#10;&#10;AI-generated content may be incorrect.">
            <a:extLst>
              <a:ext uri="{FF2B5EF4-FFF2-40B4-BE49-F238E27FC236}">
                <a16:creationId xmlns:a16="http://schemas.microsoft.com/office/drawing/2014/main" id="{AF2C89DD-F822-A93C-D32E-789E1530B7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71183" y="2405755"/>
            <a:ext cx="2194564" cy="603505"/>
          </a:xfrm>
          <a:prstGeom prst="rect">
            <a:avLst/>
          </a:prstGeom>
        </p:spPr>
      </p:pic>
      <p:pic>
        <p:nvPicPr>
          <p:cNvPr id="31" name="Picture 30" descr="A black text on a white background&#10;&#10;AI-generated content may be incorrect.">
            <a:extLst>
              <a:ext uri="{FF2B5EF4-FFF2-40B4-BE49-F238E27FC236}">
                <a16:creationId xmlns:a16="http://schemas.microsoft.com/office/drawing/2014/main" id="{741C36A9-8B64-20E7-11C1-58F4D3BE3C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71183" y="2888817"/>
            <a:ext cx="2194564" cy="603505"/>
          </a:xfrm>
          <a:prstGeom prst="rect">
            <a:avLst/>
          </a:prstGeom>
        </p:spPr>
      </p:pic>
      <p:pic>
        <p:nvPicPr>
          <p:cNvPr id="33" name="Picture 32" descr="A green and black rectangular box with black text&#10;&#10;AI-generated content may be incorrect.">
            <a:extLst>
              <a:ext uri="{FF2B5EF4-FFF2-40B4-BE49-F238E27FC236}">
                <a16:creationId xmlns:a16="http://schemas.microsoft.com/office/drawing/2014/main" id="{620C13F3-C369-929E-2951-CA50863E96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71183" y="3371879"/>
            <a:ext cx="2194564" cy="603505"/>
          </a:xfrm>
          <a:prstGeom prst="rect">
            <a:avLst/>
          </a:prstGeom>
        </p:spPr>
      </p:pic>
      <p:pic>
        <p:nvPicPr>
          <p:cNvPr id="37" name="Picture 36" descr="A black text on a white background&#10;&#10;AI-generated content may be incorrect.">
            <a:extLst>
              <a:ext uri="{FF2B5EF4-FFF2-40B4-BE49-F238E27FC236}">
                <a16:creationId xmlns:a16="http://schemas.microsoft.com/office/drawing/2014/main" id="{D87C447D-1969-B09B-85B6-0DCF377E496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1183" y="3876476"/>
            <a:ext cx="2194564" cy="603505"/>
          </a:xfrm>
          <a:prstGeom prst="rect">
            <a:avLst/>
          </a:prstGeom>
        </p:spPr>
      </p:pic>
      <p:pic>
        <p:nvPicPr>
          <p:cNvPr id="39" name="Picture 38" descr="A black text on a white background&#10;&#10;AI-generated content may be incorrect.">
            <a:extLst>
              <a:ext uri="{FF2B5EF4-FFF2-40B4-BE49-F238E27FC236}">
                <a16:creationId xmlns:a16="http://schemas.microsoft.com/office/drawing/2014/main" id="{AAC194C6-0352-6E99-3E38-1CD353125DF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93282" y="4513804"/>
            <a:ext cx="2194564" cy="603505"/>
          </a:xfrm>
          <a:prstGeom prst="rect">
            <a:avLst/>
          </a:prstGeom>
        </p:spPr>
      </p:pic>
      <p:pic>
        <p:nvPicPr>
          <p:cNvPr id="41" name="Picture 40" descr="A black text on a white background&#10;&#10;AI-generated content may be incorrect.">
            <a:extLst>
              <a:ext uri="{FF2B5EF4-FFF2-40B4-BE49-F238E27FC236}">
                <a16:creationId xmlns:a16="http://schemas.microsoft.com/office/drawing/2014/main" id="{E119A41F-5464-65BC-6DB6-DF4928BFDDA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47698" y="4521178"/>
            <a:ext cx="2194564" cy="603505"/>
          </a:xfrm>
          <a:prstGeom prst="rect">
            <a:avLst/>
          </a:prstGeom>
        </p:spPr>
      </p:pic>
      <p:pic>
        <p:nvPicPr>
          <p:cNvPr id="2" name="Picture 1" descr="A black text on a white background&#10;&#10;AI-generated content may be incorrect.">
            <a:extLst>
              <a:ext uri="{FF2B5EF4-FFF2-40B4-BE49-F238E27FC236}">
                <a16:creationId xmlns:a16="http://schemas.microsoft.com/office/drawing/2014/main" id="{5B1857EE-838A-E9B5-4E84-894434176F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47698" y="5362018"/>
            <a:ext cx="2194564" cy="603505"/>
          </a:xfrm>
          <a:prstGeom prst="rect">
            <a:avLst/>
          </a:prstGeom>
        </p:spPr>
      </p:pic>
    </p:spTree>
    <p:extLst>
      <p:ext uri="{BB962C8B-B14F-4D97-AF65-F5344CB8AC3E}">
        <p14:creationId xmlns:p14="http://schemas.microsoft.com/office/powerpoint/2010/main" val="2937522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F15B-7491-FF76-87F3-EF7C318CD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B4BA9-4C8E-8BB2-55AC-81C65037F5BC}"/>
              </a:ext>
            </a:extLst>
          </p:cNvPr>
          <p:cNvSpPr>
            <a:spLocks noGrp="1"/>
          </p:cNvSpPr>
          <p:nvPr>
            <p:ph type="title"/>
          </p:nvPr>
        </p:nvSpPr>
        <p:spPr>
          <a:xfrm>
            <a:off x="-1664158" y="4800434"/>
            <a:ext cx="10515600" cy="1325563"/>
          </a:xfrm>
        </p:spPr>
        <p:txBody>
          <a:bodyPr/>
          <a:lstStyle/>
          <a:p>
            <a:pPr algn="ctr"/>
            <a:r>
              <a:rPr lang="en-US" dirty="0"/>
              <a:t>DFT vs FFT</a:t>
            </a:r>
            <a:endParaRPr lang="nl-NL" dirty="0"/>
          </a:p>
        </p:txBody>
      </p:sp>
      <p:pic>
        <p:nvPicPr>
          <p:cNvPr id="4" name="Picture 3">
            <a:extLst>
              <a:ext uri="{FF2B5EF4-FFF2-40B4-BE49-F238E27FC236}">
                <a16:creationId xmlns:a16="http://schemas.microsoft.com/office/drawing/2014/main" id="{F604E64E-0C6F-9734-BB75-8004075582A6}"/>
              </a:ext>
            </a:extLst>
          </p:cNvPr>
          <p:cNvPicPr>
            <a:picLocks noChangeAspect="1"/>
          </p:cNvPicPr>
          <p:nvPr/>
        </p:nvPicPr>
        <p:blipFill>
          <a:blip r:embed="rId2"/>
          <a:stretch>
            <a:fillRect/>
          </a:stretch>
        </p:blipFill>
        <p:spPr>
          <a:xfrm>
            <a:off x="292765" y="495930"/>
            <a:ext cx="5363323" cy="2734057"/>
          </a:xfrm>
          <a:prstGeom prst="rect">
            <a:avLst/>
          </a:prstGeom>
        </p:spPr>
      </p:pic>
      <p:pic>
        <p:nvPicPr>
          <p:cNvPr id="6" name="Picture 5">
            <a:extLst>
              <a:ext uri="{FF2B5EF4-FFF2-40B4-BE49-F238E27FC236}">
                <a16:creationId xmlns:a16="http://schemas.microsoft.com/office/drawing/2014/main" id="{EB81777D-1A2A-D6A1-668B-7A933F88D499}"/>
              </a:ext>
            </a:extLst>
          </p:cNvPr>
          <p:cNvPicPr>
            <a:picLocks noChangeAspect="1"/>
          </p:cNvPicPr>
          <p:nvPr/>
        </p:nvPicPr>
        <p:blipFill>
          <a:blip r:embed="rId3"/>
          <a:stretch>
            <a:fillRect/>
          </a:stretch>
        </p:blipFill>
        <p:spPr>
          <a:xfrm>
            <a:off x="5779201" y="1156229"/>
            <a:ext cx="6144482" cy="3410426"/>
          </a:xfrm>
          <a:prstGeom prst="rect">
            <a:avLst/>
          </a:prstGeom>
        </p:spPr>
      </p:pic>
      <p:sp>
        <p:nvSpPr>
          <p:cNvPr id="8" name="TextBox 7">
            <a:extLst>
              <a:ext uri="{FF2B5EF4-FFF2-40B4-BE49-F238E27FC236}">
                <a16:creationId xmlns:a16="http://schemas.microsoft.com/office/drawing/2014/main" id="{CB197724-1AAD-5B29-6300-BF9583AFFB67}"/>
              </a:ext>
            </a:extLst>
          </p:cNvPr>
          <p:cNvSpPr txBox="1"/>
          <p:nvPr/>
        </p:nvSpPr>
        <p:spPr>
          <a:xfrm>
            <a:off x="838200" y="6359776"/>
            <a:ext cx="10515600" cy="307777"/>
          </a:xfrm>
          <a:prstGeom prst="rect">
            <a:avLst/>
          </a:prstGeom>
          <a:noFill/>
        </p:spPr>
        <p:txBody>
          <a:bodyPr wrap="square">
            <a:spAutoFit/>
          </a:bodyPr>
          <a:lstStyle/>
          <a:p>
            <a:pPr algn="ctr"/>
            <a:r>
              <a:rPr lang="nl-NL" sz="1400" dirty="0">
                <a:hlinkClick r:id="rId4"/>
              </a:rPr>
              <a:t>https://colab.research.google.com/drive/1cXlXxxmsZ7oSHuJ64VId-L6vfUOwOROs?usp=sharing</a:t>
            </a:r>
            <a:endParaRPr lang="nl-NL" sz="1400" dirty="0"/>
          </a:p>
        </p:txBody>
      </p:sp>
      <p:pic>
        <p:nvPicPr>
          <p:cNvPr id="10" name="Picture 9">
            <a:extLst>
              <a:ext uri="{FF2B5EF4-FFF2-40B4-BE49-F238E27FC236}">
                <a16:creationId xmlns:a16="http://schemas.microsoft.com/office/drawing/2014/main" id="{8D62A62F-6D1D-8609-2F36-2E13C235001D}"/>
              </a:ext>
            </a:extLst>
          </p:cNvPr>
          <p:cNvPicPr>
            <a:picLocks noChangeAspect="1"/>
          </p:cNvPicPr>
          <p:nvPr/>
        </p:nvPicPr>
        <p:blipFill>
          <a:blip r:embed="rId5"/>
          <a:stretch>
            <a:fillRect/>
          </a:stretch>
        </p:blipFill>
        <p:spPr>
          <a:xfrm>
            <a:off x="9113416" y="5397617"/>
            <a:ext cx="2810267" cy="962159"/>
          </a:xfrm>
          <a:prstGeom prst="rect">
            <a:avLst/>
          </a:prstGeom>
        </p:spPr>
      </p:pic>
    </p:spTree>
    <p:extLst>
      <p:ext uri="{BB962C8B-B14F-4D97-AF65-F5344CB8AC3E}">
        <p14:creationId xmlns:p14="http://schemas.microsoft.com/office/powerpoint/2010/main" val="24594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07A1-1BA8-6FD3-2D41-B13F665937D3}"/>
              </a:ext>
            </a:extLst>
          </p:cNvPr>
          <p:cNvSpPr>
            <a:spLocks noGrp="1"/>
          </p:cNvSpPr>
          <p:nvPr>
            <p:ph type="title"/>
          </p:nvPr>
        </p:nvSpPr>
        <p:spPr/>
        <p:txBody>
          <a:bodyPr/>
          <a:lstStyle/>
          <a:p>
            <a:r>
              <a:rPr lang="en-US" dirty="0"/>
              <a:t>De </a:t>
            </a:r>
            <a:r>
              <a:rPr lang="en-US" dirty="0" err="1"/>
              <a:t>opdracht</a:t>
            </a:r>
            <a:r>
              <a:rPr lang="en-US" dirty="0"/>
              <a:t>!</a:t>
            </a:r>
            <a:endParaRPr lang="nl-NL" dirty="0"/>
          </a:p>
        </p:txBody>
      </p:sp>
      <p:pic>
        <p:nvPicPr>
          <p:cNvPr id="5" name="Picture 4">
            <a:extLst>
              <a:ext uri="{FF2B5EF4-FFF2-40B4-BE49-F238E27FC236}">
                <a16:creationId xmlns:a16="http://schemas.microsoft.com/office/drawing/2014/main" id="{30596546-BB4E-32F7-4986-A031B51BBCDF}"/>
              </a:ext>
            </a:extLst>
          </p:cNvPr>
          <p:cNvPicPr>
            <a:picLocks noChangeAspect="1"/>
          </p:cNvPicPr>
          <p:nvPr/>
        </p:nvPicPr>
        <p:blipFill>
          <a:blip r:embed="rId2"/>
          <a:stretch>
            <a:fillRect/>
          </a:stretch>
        </p:blipFill>
        <p:spPr>
          <a:xfrm>
            <a:off x="3982064" y="1568217"/>
            <a:ext cx="7826477" cy="2136538"/>
          </a:xfrm>
          <a:prstGeom prst="rect">
            <a:avLst/>
          </a:prstGeom>
        </p:spPr>
      </p:pic>
      <p:pic>
        <p:nvPicPr>
          <p:cNvPr id="7" name="Picture 6">
            <a:extLst>
              <a:ext uri="{FF2B5EF4-FFF2-40B4-BE49-F238E27FC236}">
                <a16:creationId xmlns:a16="http://schemas.microsoft.com/office/drawing/2014/main" id="{36A8F891-690F-7F57-71F1-2CDC00CBB496}"/>
              </a:ext>
            </a:extLst>
          </p:cNvPr>
          <p:cNvPicPr>
            <a:picLocks noChangeAspect="1"/>
          </p:cNvPicPr>
          <p:nvPr/>
        </p:nvPicPr>
        <p:blipFill>
          <a:blip r:embed="rId3"/>
          <a:stretch>
            <a:fillRect/>
          </a:stretch>
        </p:blipFill>
        <p:spPr>
          <a:xfrm>
            <a:off x="313905" y="3942785"/>
            <a:ext cx="6322869" cy="2219965"/>
          </a:xfrm>
          <a:prstGeom prst="rect">
            <a:avLst/>
          </a:prstGeom>
        </p:spPr>
      </p:pic>
    </p:spTree>
    <p:extLst>
      <p:ext uri="{BB962C8B-B14F-4D97-AF65-F5344CB8AC3E}">
        <p14:creationId xmlns:p14="http://schemas.microsoft.com/office/powerpoint/2010/main" val="3836965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5B3CB-0D3C-2ED4-3462-293D2EE16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8C2A71-183F-7DC8-0073-574699A3CD29}"/>
              </a:ext>
            </a:extLst>
          </p:cNvPr>
          <p:cNvSpPr>
            <a:spLocks noGrp="1"/>
          </p:cNvSpPr>
          <p:nvPr>
            <p:ph type="title"/>
          </p:nvPr>
        </p:nvSpPr>
        <p:spPr/>
        <p:txBody>
          <a:bodyPr/>
          <a:lstStyle/>
          <a:p>
            <a:r>
              <a:rPr lang="en-US" dirty="0"/>
              <a:t>De </a:t>
            </a:r>
            <a:r>
              <a:rPr lang="en-US" dirty="0" err="1"/>
              <a:t>opdracht</a:t>
            </a:r>
            <a:r>
              <a:rPr lang="en-US" dirty="0"/>
              <a:t>!</a:t>
            </a:r>
            <a:endParaRPr lang="nl-NL" dirty="0"/>
          </a:p>
        </p:txBody>
      </p:sp>
      <p:pic>
        <p:nvPicPr>
          <p:cNvPr id="5" name="Picture 4">
            <a:extLst>
              <a:ext uri="{FF2B5EF4-FFF2-40B4-BE49-F238E27FC236}">
                <a16:creationId xmlns:a16="http://schemas.microsoft.com/office/drawing/2014/main" id="{1CCB482A-791D-959C-27AA-AF2313B06060}"/>
              </a:ext>
            </a:extLst>
          </p:cNvPr>
          <p:cNvPicPr>
            <a:picLocks noChangeAspect="1"/>
          </p:cNvPicPr>
          <p:nvPr/>
        </p:nvPicPr>
        <p:blipFill>
          <a:blip r:embed="rId2"/>
          <a:stretch>
            <a:fillRect/>
          </a:stretch>
        </p:blipFill>
        <p:spPr>
          <a:xfrm>
            <a:off x="3982064" y="1568217"/>
            <a:ext cx="7826477" cy="2136538"/>
          </a:xfrm>
          <a:prstGeom prst="rect">
            <a:avLst/>
          </a:prstGeom>
        </p:spPr>
      </p:pic>
      <p:pic>
        <p:nvPicPr>
          <p:cNvPr id="7" name="Picture 6">
            <a:extLst>
              <a:ext uri="{FF2B5EF4-FFF2-40B4-BE49-F238E27FC236}">
                <a16:creationId xmlns:a16="http://schemas.microsoft.com/office/drawing/2014/main" id="{C0453EB4-124B-BE91-A196-BA69124DE16C}"/>
              </a:ext>
            </a:extLst>
          </p:cNvPr>
          <p:cNvPicPr>
            <a:picLocks noChangeAspect="1"/>
          </p:cNvPicPr>
          <p:nvPr/>
        </p:nvPicPr>
        <p:blipFill>
          <a:blip r:embed="rId3"/>
          <a:stretch>
            <a:fillRect/>
          </a:stretch>
        </p:blipFill>
        <p:spPr>
          <a:xfrm>
            <a:off x="313905" y="3942785"/>
            <a:ext cx="6322869" cy="2219965"/>
          </a:xfrm>
          <a:prstGeom prst="rect">
            <a:avLst/>
          </a:prstGeom>
        </p:spPr>
      </p:pic>
    </p:spTree>
    <p:extLst>
      <p:ext uri="{BB962C8B-B14F-4D97-AF65-F5344CB8AC3E}">
        <p14:creationId xmlns:p14="http://schemas.microsoft.com/office/powerpoint/2010/main" val="168812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764B-9007-1C4B-3D1C-42F49CC57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061FA-AD2B-865B-97B9-C0273BF1D841}"/>
              </a:ext>
            </a:extLst>
          </p:cNvPr>
          <p:cNvSpPr>
            <a:spLocks noGrp="1"/>
          </p:cNvSpPr>
          <p:nvPr>
            <p:ph type="title"/>
          </p:nvPr>
        </p:nvSpPr>
        <p:spPr>
          <a:xfrm>
            <a:off x="739877" y="0"/>
            <a:ext cx="10515600" cy="1325563"/>
          </a:xfrm>
        </p:spPr>
        <p:txBody>
          <a:bodyPr/>
          <a:lstStyle/>
          <a:p>
            <a:r>
              <a:rPr lang="en-US" b="1" dirty="0"/>
              <a:t>How long does something take?</a:t>
            </a:r>
            <a:endParaRPr lang="nl-NL" b="1" dirty="0"/>
          </a:p>
        </p:txBody>
      </p:sp>
      <p:sp>
        <p:nvSpPr>
          <p:cNvPr id="3" name="Content Placeholder 2">
            <a:extLst>
              <a:ext uri="{FF2B5EF4-FFF2-40B4-BE49-F238E27FC236}">
                <a16:creationId xmlns:a16="http://schemas.microsoft.com/office/drawing/2014/main" id="{38342ABB-C9BC-CC47-164F-143548F126AB}"/>
              </a:ext>
            </a:extLst>
          </p:cNvPr>
          <p:cNvSpPr>
            <a:spLocks noGrp="1"/>
          </p:cNvSpPr>
          <p:nvPr>
            <p:ph idx="1"/>
          </p:nvPr>
        </p:nvSpPr>
        <p:spPr>
          <a:xfrm>
            <a:off x="517421" y="1196359"/>
            <a:ext cx="12077702" cy="5991022"/>
          </a:xfrm>
        </p:spPr>
        <p:txBody>
          <a:bodyPr>
            <a:normAutofit/>
          </a:bodyPr>
          <a:lstStyle/>
          <a:p>
            <a:r>
              <a:rPr lang="nl-NL" dirty="0"/>
              <a:t>Compiler </a:t>
            </a:r>
            <a:r>
              <a:rPr lang="nl-NL" dirty="0" err="1"/>
              <a:t>and</a:t>
            </a:r>
            <a:r>
              <a:rPr lang="nl-NL" dirty="0"/>
              <a:t> </a:t>
            </a:r>
            <a:r>
              <a:rPr lang="nl-NL" dirty="0" err="1"/>
              <a:t>programming</a:t>
            </a:r>
            <a:r>
              <a:rPr lang="nl-NL" dirty="0"/>
              <a:t> </a:t>
            </a:r>
            <a:r>
              <a:rPr lang="nl-NL" dirty="0" err="1"/>
              <a:t>language</a:t>
            </a:r>
            <a:endParaRPr lang="nl-NL" dirty="0"/>
          </a:p>
          <a:p>
            <a:pPr lvl="1"/>
            <a:r>
              <a:rPr lang="nl-NL" dirty="0"/>
              <a:t>Compiler </a:t>
            </a:r>
            <a:r>
              <a:rPr lang="nl-NL" dirty="0" err="1"/>
              <a:t>vs</a:t>
            </a:r>
            <a:r>
              <a:rPr lang="nl-NL" dirty="0"/>
              <a:t> </a:t>
            </a:r>
            <a:r>
              <a:rPr lang="nl-NL" dirty="0" err="1"/>
              <a:t>interpreter</a:t>
            </a:r>
            <a:endParaRPr lang="nl-NL" dirty="0"/>
          </a:p>
          <a:p>
            <a:pPr lvl="2"/>
            <a:r>
              <a:rPr lang="nl-NL" dirty="0">
                <a:hlinkClick r:id="rId2"/>
              </a:rPr>
              <a:t>https://www.programiz.com/article/difference-compiler-interpreter</a:t>
            </a:r>
            <a:endParaRPr lang="nl-NL" dirty="0"/>
          </a:p>
          <a:p>
            <a:pPr lvl="1"/>
            <a:r>
              <a:rPr lang="nl-NL" dirty="0" err="1"/>
              <a:t>Optimisation</a:t>
            </a:r>
            <a:endParaRPr lang="nl-NL" dirty="0"/>
          </a:p>
          <a:p>
            <a:pPr lvl="2"/>
            <a:r>
              <a:rPr lang="nl-NL" dirty="0">
                <a:hlinkClick r:id="rId3"/>
              </a:rPr>
              <a:t>https://gcc.gnu.org/onlinedocs/gcc/Optimize-Options.html</a:t>
            </a:r>
            <a:endParaRPr lang="nl-NL" dirty="0"/>
          </a:p>
          <a:p>
            <a:r>
              <a:rPr lang="nl-NL" dirty="0"/>
              <a:t>Hardware</a:t>
            </a:r>
          </a:p>
          <a:p>
            <a:pPr lvl="1"/>
            <a:r>
              <a:rPr lang="nl-NL" dirty="0"/>
              <a:t>Pure processing power (e.g. </a:t>
            </a:r>
            <a:r>
              <a:rPr lang="nl-NL" dirty="0" err="1"/>
              <a:t>clockspeed</a:t>
            </a:r>
            <a:r>
              <a:rPr lang="nl-NL" dirty="0"/>
              <a:t>)</a:t>
            </a:r>
          </a:p>
          <a:p>
            <a:pPr lvl="1"/>
            <a:r>
              <a:rPr lang="nl-NL" dirty="0" err="1"/>
              <a:t>Parallelization</a:t>
            </a:r>
            <a:endParaRPr lang="nl-NL" dirty="0"/>
          </a:p>
          <a:p>
            <a:pPr lvl="2"/>
            <a:r>
              <a:rPr lang="nl-NL" dirty="0"/>
              <a:t>Multiple </a:t>
            </a:r>
            <a:r>
              <a:rPr lang="nl-NL" dirty="0" err="1"/>
              <a:t>cores</a:t>
            </a:r>
            <a:endParaRPr lang="nl-NL" dirty="0"/>
          </a:p>
          <a:p>
            <a:pPr lvl="2"/>
            <a:r>
              <a:rPr lang="nl-NL" dirty="0"/>
              <a:t>Pipelining</a:t>
            </a:r>
          </a:p>
          <a:p>
            <a:pPr lvl="2"/>
            <a:r>
              <a:rPr lang="nl-NL" dirty="0"/>
              <a:t>FPGA</a:t>
            </a:r>
          </a:p>
          <a:p>
            <a:r>
              <a:rPr lang="nl-NL" b="1" dirty="0" err="1"/>
              <a:t>Algorithm</a:t>
            </a:r>
            <a:endParaRPr lang="nl-NL" b="1" dirty="0"/>
          </a:p>
          <a:p>
            <a:pPr lvl="1"/>
            <a:r>
              <a:rPr lang="nl-NL" b="1" dirty="0"/>
              <a:t>How does </a:t>
            </a:r>
            <a:r>
              <a:rPr lang="nl-NL" b="1" dirty="0" err="1"/>
              <a:t>it</a:t>
            </a:r>
            <a:r>
              <a:rPr lang="nl-NL" b="1" dirty="0"/>
              <a:t> </a:t>
            </a:r>
            <a:r>
              <a:rPr lang="nl-NL" b="1" dirty="0" err="1"/>
              <a:t>scale</a:t>
            </a:r>
            <a:r>
              <a:rPr lang="nl-NL" b="1" dirty="0"/>
              <a:t> </a:t>
            </a:r>
            <a:r>
              <a:rPr lang="nl-NL" b="1" dirty="0" err="1"/>
              <a:t>with</a:t>
            </a:r>
            <a:r>
              <a:rPr lang="nl-NL" b="1" dirty="0"/>
              <a:t> </a:t>
            </a:r>
            <a:r>
              <a:rPr lang="nl-NL" b="1" dirty="0" err="1"/>
              <a:t>growing</a:t>
            </a:r>
            <a:r>
              <a:rPr lang="nl-NL" b="1" dirty="0"/>
              <a:t> input (Big O)</a:t>
            </a:r>
            <a:endParaRPr lang="nl-NL" dirty="0"/>
          </a:p>
          <a:p>
            <a:pPr marL="0" indent="0">
              <a:buNone/>
            </a:pPr>
            <a:endParaRPr lang="nl-NL" dirty="0"/>
          </a:p>
          <a:p>
            <a:endParaRPr lang="nl-NL" dirty="0"/>
          </a:p>
        </p:txBody>
      </p:sp>
    </p:spTree>
    <p:extLst>
      <p:ext uri="{BB962C8B-B14F-4D97-AF65-F5344CB8AC3E}">
        <p14:creationId xmlns:p14="http://schemas.microsoft.com/office/powerpoint/2010/main" val="264490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picture of a robot with the words awesomerobotanimegifs on the bottom">
            <a:extLst>
              <a:ext uri="{FF2B5EF4-FFF2-40B4-BE49-F238E27FC236}">
                <a16:creationId xmlns:a16="http://schemas.microsoft.com/office/drawing/2014/main" id="{62D58C80-F196-822B-0C02-5EFC69C6A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193"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ndefined">
            <a:extLst>
              <a:ext uri="{FF2B5EF4-FFF2-40B4-BE49-F238E27FC236}">
                <a16:creationId xmlns:a16="http://schemas.microsoft.com/office/drawing/2014/main" id="{F0B464BC-3801-5C7A-5184-A125ADB31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505" y="1143000"/>
            <a:ext cx="24765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764516-1B09-50F2-7576-B33B84C0C2FD}"/>
              </a:ext>
            </a:extLst>
          </p:cNvPr>
          <p:cNvSpPr txBox="1"/>
          <p:nvPr/>
        </p:nvSpPr>
        <p:spPr>
          <a:xfrm>
            <a:off x="8941792" y="5270090"/>
            <a:ext cx="1972015" cy="584775"/>
          </a:xfrm>
          <a:prstGeom prst="rect">
            <a:avLst/>
          </a:prstGeom>
          <a:noFill/>
        </p:spPr>
        <p:txBody>
          <a:bodyPr wrap="none" rtlCol="0">
            <a:spAutoFit/>
          </a:bodyPr>
          <a:lstStyle/>
          <a:p>
            <a:r>
              <a:rPr lang="en-US" sz="3200" dirty="0"/>
              <a:t>Succes!!!!</a:t>
            </a:r>
            <a:endParaRPr lang="nl-NL" sz="3200" dirty="0"/>
          </a:p>
        </p:txBody>
      </p:sp>
    </p:spTree>
    <p:extLst>
      <p:ext uri="{BB962C8B-B14F-4D97-AF65-F5344CB8AC3E}">
        <p14:creationId xmlns:p14="http://schemas.microsoft.com/office/powerpoint/2010/main" val="3576522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70C56-5743-080D-9247-951B7C2D3885}"/>
              </a:ext>
            </a:extLst>
          </p:cNvPr>
          <p:cNvSpPr>
            <a:spLocks noGrp="1"/>
          </p:cNvSpPr>
          <p:nvPr>
            <p:ph type="title"/>
          </p:nvPr>
        </p:nvSpPr>
        <p:spPr/>
        <p:txBody>
          <a:bodyPr/>
          <a:lstStyle/>
          <a:p>
            <a:pPr fontAlgn="base"/>
            <a:r>
              <a:rPr lang="en-US" b="1" dirty="0"/>
              <a:t>What is Big O?</a:t>
            </a:r>
          </a:p>
        </p:txBody>
      </p:sp>
      <p:sp>
        <p:nvSpPr>
          <p:cNvPr id="3" name="Content Placeholder 2">
            <a:extLst>
              <a:ext uri="{FF2B5EF4-FFF2-40B4-BE49-F238E27FC236}">
                <a16:creationId xmlns:a16="http://schemas.microsoft.com/office/drawing/2014/main" id="{6DE4AB63-4FEC-E41F-13ED-6ACE8FEFE487}"/>
              </a:ext>
            </a:extLst>
          </p:cNvPr>
          <p:cNvSpPr>
            <a:spLocks noGrp="1"/>
          </p:cNvSpPr>
          <p:nvPr>
            <p:ph idx="1"/>
          </p:nvPr>
        </p:nvSpPr>
        <p:spPr/>
        <p:txBody>
          <a:bodyPr/>
          <a:lstStyle/>
          <a:p>
            <a:pPr fontAlgn="base"/>
            <a:r>
              <a:rPr lang="en-US" dirty="0"/>
              <a:t>Big O, also known as Big O notation, represents an algorithm's worst-case complexity. It uses algebraic terms to describe the complexity of an algorithm.</a:t>
            </a:r>
          </a:p>
          <a:p>
            <a:pPr fontAlgn="base"/>
            <a:r>
              <a:rPr lang="en-US" dirty="0"/>
              <a:t>Big O defines the runtime required to execute an algorithm by identifying how the performance of your algorithm will change as the input size grows. But it does not tell you how fast your algorithm's runtime is.</a:t>
            </a:r>
          </a:p>
          <a:p>
            <a:pPr fontAlgn="base"/>
            <a:r>
              <a:rPr lang="en-US" dirty="0"/>
              <a:t>Big O notation measures the efficiency and performance of your algorithm using time and space complexity. </a:t>
            </a:r>
            <a:r>
              <a:rPr lang="en-US" b="1" dirty="0"/>
              <a:t>We will focus on time complexity.</a:t>
            </a:r>
            <a:endParaRPr lang="en-US" dirty="0"/>
          </a:p>
          <a:p>
            <a:endParaRPr lang="nl-NL" dirty="0"/>
          </a:p>
        </p:txBody>
      </p:sp>
      <p:sp>
        <p:nvSpPr>
          <p:cNvPr id="5" name="TextBox 4">
            <a:extLst>
              <a:ext uri="{FF2B5EF4-FFF2-40B4-BE49-F238E27FC236}">
                <a16:creationId xmlns:a16="http://schemas.microsoft.com/office/drawing/2014/main" id="{290F8D73-BE21-E757-D93B-18124138E623}"/>
              </a:ext>
            </a:extLst>
          </p:cNvPr>
          <p:cNvSpPr txBox="1"/>
          <p:nvPr/>
        </p:nvSpPr>
        <p:spPr>
          <a:xfrm>
            <a:off x="196644" y="6386019"/>
            <a:ext cx="10205883" cy="369332"/>
          </a:xfrm>
          <a:prstGeom prst="rect">
            <a:avLst/>
          </a:prstGeom>
          <a:noFill/>
        </p:spPr>
        <p:txBody>
          <a:bodyPr wrap="square">
            <a:spAutoFit/>
          </a:bodyPr>
          <a:lstStyle/>
          <a:p>
            <a:r>
              <a:rPr lang="nl-NL" dirty="0">
                <a:hlinkClick r:id="rId2"/>
              </a:rPr>
              <a:t>https://www.freecodecamp.org/news/big-o-cheat-sheet-time-complexity-chart/</a:t>
            </a:r>
            <a:endParaRPr lang="nl-NL" dirty="0"/>
          </a:p>
        </p:txBody>
      </p:sp>
    </p:spTree>
    <p:extLst>
      <p:ext uri="{BB962C8B-B14F-4D97-AF65-F5344CB8AC3E}">
        <p14:creationId xmlns:p14="http://schemas.microsoft.com/office/powerpoint/2010/main" val="423563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205E2-8F8D-31A6-867B-5D56B335011B}"/>
            </a:ext>
          </a:extLst>
        </p:cNvPr>
        <p:cNvGrpSpPr/>
        <p:nvPr/>
      </p:nvGrpSpPr>
      <p:grpSpPr>
        <a:xfrm>
          <a:off x="0" y="0"/>
          <a:ext cx="0" cy="0"/>
          <a:chOff x="0" y="0"/>
          <a:chExt cx="0" cy="0"/>
        </a:xfrm>
      </p:grpSpPr>
      <p:pic>
        <p:nvPicPr>
          <p:cNvPr id="2052" name="Picture 4" descr="image">
            <a:extLst>
              <a:ext uri="{FF2B5EF4-FFF2-40B4-BE49-F238E27FC236}">
                <a16:creationId xmlns:a16="http://schemas.microsoft.com/office/drawing/2014/main" id="{262849BE-B6A3-E00C-5025-F3D4B0E03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781"/>
            <a:ext cx="8370651" cy="46703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085F37-E540-51A1-0F60-9D803C2CC6DF}"/>
              </a:ext>
            </a:extLst>
          </p:cNvPr>
          <p:cNvSpPr txBox="1"/>
          <p:nvPr/>
        </p:nvSpPr>
        <p:spPr>
          <a:xfrm>
            <a:off x="7548461" y="1441273"/>
            <a:ext cx="406306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We ignore constant factors</a:t>
            </a:r>
          </a:p>
          <a:p>
            <a:endParaRPr lang="en-US" sz="2400" dirty="0"/>
          </a:p>
          <a:p>
            <a:pPr marL="285750" indent="-285750">
              <a:buFont typeface="Arial" panose="020B0604020202020204" pitchFamily="34" charset="0"/>
              <a:buChar char="•"/>
            </a:pPr>
            <a:r>
              <a:rPr lang="en-US" sz="2400" dirty="0"/>
              <a:t>We ignore details related to implementation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only look at worst case</a:t>
            </a:r>
            <a:endParaRPr lang="nl-NL" sz="2400" dirty="0"/>
          </a:p>
        </p:txBody>
      </p:sp>
    </p:spTree>
    <p:extLst>
      <p:ext uri="{BB962C8B-B14F-4D97-AF65-F5344CB8AC3E}">
        <p14:creationId xmlns:p14="http://schemas.microsoft.com/office/powerpoint/2010/main" val="335542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6FE519-7CA1-649C-575E-8AB6396E9AB9}"/>
              </a:ext>
            </a:extLst>
          </p:cNvPr>
          <p:cNvSpPr txBox="1"/>
          <p:nvPr/>
        </p:nvSpPr>
        <p:spPr>
          <a:xfrm>
            <a:off x="8860220" y="151018"/>
            <a:ext cx="3094117"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a:t>Which is worse?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Which is 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Which is O(n log n)?</a:t>
            </a:r>
            <a:endParaRPr lang="nl-NL" sz="2400" dirty="0"/>
          </a:p>
        </p:txBody>
      </p:sp>
      <p:pic>
        <p:nvPicPr>
          <p:cNvPr id="3078" name="Picture 6">
            <a:extLst>
              <a:ext uri="{FF2B5EF4-FFF2-40B4-BE49-F238E27FC236}">
                <a16:creationId xmlns:a16="http://schemas.microsoft.com/office/drawing/2014/main" id="{F81DBF0B-1A49-54D1-F1D7-AE022E4D3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03" y="151018"/>
            <a:ext cx="543877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10772A6-8A7A-22FF-A074-8943657B1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758" y="1377676"/>
            <a:ext cx="56102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F605F65-CB9B-C6E9-ECC2-2EC318139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24125"/>
            <a:ext cx="568642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55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C129-4787-8E70-8217-E7CD295A1EAB}"/>
              </a:ext>
            </a:extLst>
          </p:cNvPr>
          <p:cNvSpPr>
            <a:spLocks noGrp="1"/>
          </p:cNvSpPr>
          <p:nvPr>
            <p:ph type="title"/>
          </p:nvPr>
        </p:nvSpPr>
        <p:spPr/>
        <p:txBody>
          <a:bodyPr/>
          <a:lstStyle/>
          <a:p>
            <a:r>
              <a:rPr lang="en-US" dirty="0"/>
              <a:t>Main Big O types...</a:t>
            </a:r>
            <a:endParaRPr lang="nl-NL" dirty="0"/>
          </a:p>
        </p:txBody>
      </p:sp>
      <p:sp>
        <p:nvSpPr>
          <p:cNvPr id="3" name="Content Placeholder 2">
            <a:extLst>
              <a:ext uri="{FF2B5EF4-FFF2-40B4-BE49-F238E27FC236}">
                <a16:creationId xmlns:a16="http://schemas.microsoft.com/office/drawing/2014/main" id="{430F0A3E-B2FF-E212-A1A1-D6E83796D5A8}"/>
              </a:ext>
            </a:extLst>
          </p:cNvPr>
          <p:cNvSpPr>
            <a:spLocks noGrp="1"/>
          </p:cNvSpPr>
          <p:nvPr>
            <p:ph idx="1"/>
          </p:nvPr>
        </p:nvSpPr>
        <p:spPr>
          <a:xfrm>
            <a:off x="690717" y="1845289"/>
            <a:ext cx="10515600" cy="4351338"/>
          </a:xfrm>
        </p:spPr>
        <p:txBody>
          <a:bodyPr/>
          <a:lstStyle/>
          <a:p>
            <a:pPr marL="0" indent="0" fontAlgn="base">
              <a:buNone/>
            </a:pPr>
            <a:r>
              <a:rPr lang="pt-BR" dirty="0"/>
              <a:t>Constant		: O(1)</a:t>
            </a:r>
          </a:p>
          <a:p>
            <a:pPr marL="0" indent="0" fontAlgn="base">
              <a:buNone/>
            </a:pPr>
            <a:r>
              <a:rPr lang="pt-BR" dirty="0"/>
              <a:t>Logarithmic		: O(log n)</a:t>
            </a:r>
          </a:p>
          <a:p>
            <a:pPr marL="0" indent="0" fontAlgn="base">
              <a:buNone/>
            </a:pPr>
            <a:r>
              <a:rPr lang="pt-BR" dirty="0"/>
              <a:t>Linear time		: O(n)</a:t>
            </a:r>
          </a:p>
          <a:p>
            <a:pPr marL="0" indent="0" fontAlgn="base">
              <a:buNone/>
            </a:pPr>
            <a:r>
              <a:rPr lang="pt-BR" dirty="0"/>
              <a:t>Linearithmic 	: O(n log n)</a:t>
            </a:r>
          </a:p>
          <a:p>
            <a:pPr marL="0" indent="0" fontAlgn="base">
              <a:buNone/>
            </a:pPr>
            <a:r>
              <a:rPr lang="pt-BR" dirty="0"/>
              <a:t>Quadratic 		: O(n</a:t>
            </a:r>
            <a:r>
              <a:rPr lang="pt-BR" baseline="30000" dirty="0"/>
              <a:t>2</a:t>
            </a:r>
            <a:r>
              <a:rPr lang="pt-BR" dirty="0"/>
              <a:t>)</a:t>
            </a:r>
          </a:p>
          <a:p>
            <a:pPr marL="0" indent="0" fontAlgn="base">
              <a:buNone/>
            </a:pPr>
            <a:r>
              <a:rPr lang="pt-BR" dirty="0"/>
              <a:t>Exponential 	: O(2</a:t>
            </a:r>
            <a:r>
              <a:rPr lang="pt-BR" baseline="30000" dirty="0"/>
              <a:t>n</a:t>
            </a:r>
            <a:r>
              <a:rPr lang="pt-BR" dirty="0"/>
              <a:t>)</a:t>
            </a:r>
          </a:p>
          <a:p>
            <a:pPr marL="0" indent="0" fontAlgn="base">
              <a:buNone/>
            </a:pPr>
            <a:r>
              <a:rPr lang="pt-BR" dirty="0"/>
              <a:t>Factorial 		: O(n!)</a:t>
            </a:r>
            <a:endParaRPr lang="nl-NL" dirty="0"/>
          </a:p>
        </p:txBody>
      </p:sp>
    </p:spTree>
    <p:extLst>
      <p:ext uri="{BB962C8B-B14F-4D97-AF65-F5344CB8AC3E}">
        <p14:creationId xmlns:p14="http://schemas.microsoft.com/office/powerpoint/2010/main" val="2930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B7EC-96D4-41A6-D2E3-EE44964C12BF}"/>
              </a:ext>
            </a:extLst>
          </p:cNvPr>
          <p:cNvSpPr>
            <a:spLocks noGrp="1"/>
          </p:cNvSpPr>
          <p:nvPr>
            <p:ph type="title"/>
          </p:nvPr>
        </p:nvSpPr>
        <p:spPr/>
        <p:txBody>
          <a:bodyPr/>
          <a:lstStyle/>
          <a:p>
            <a:r>
              <a:rPr lang="en-US" dirty="0"/>
              <a:t>Big O?</a:t>
            </a:r>
            <a:endParaRPr lang="nl-NL" dirty="0"/>
          </a:p>
        </p:txBody>
      </p:sp>
      <p:pic>
        <p:nvPicPr>
          <p:cNvPr id="5" name="Picture 4">
            <a:extLst>
              <a:ext uri="{FF2B5EF4-FFF2-40B4-BE49-F238E27FC236}">
                <a16:creationId xmlns:a16="http://schemas.microsoft.com/office/drawing/2014/main" id="{FB5376F8-9E29-50E5-7994-522BF291C794}"/>
              </a:ext>
            </a:extLst>
          </p:cNvPr>
          <p:cNvPicPr>
            <a:picLocks noChangeAspect="1"/>
          </p:cNvPicPr>
          <p:nvPr/>
        </p:nvPicPr>
        <p:blipFill>
          <a:blip r:embed="rId2"/>
          <a:stretch>
            <a:fillRect/>
          </a:stretch>
        </p:blipFill>
        <p:spPr>
          <a:xfrm>
            <a:off x="742736" y="2281077"/>
            <a:ext cx="3962953" cy="2295845"/>
          </a:xfrm>
          <a:prstGeom prst="rect">
            <a:avLst/>
          </a:prstGeom>
        </p:spPr>
      </p:pic>
      <p:pic>
        <p:nvPicPr>
          <p:cNvPr id="7" name="Picture 6">
            <a:extLst>
              <a:ext uri="{FF2B5EF4-FFF2-40B4-BE49-F238E27FC236}">
                <a16:creationId xmlns:a16="http://schemas.microsoft.com/office/drawing/2014/main" id="{CDA1C5FE-4985-CAD2-B93A-80B5292989A1}"/>
              </a:ext>
            </a:extLst>
          </p:cNvPr>
          <p:cNvPicPr>
            <a:picLocks noChangeAspect="1"/>
          </p:cNvPicPr>
          <p:nvPr/>
        </p:nvPicPr>
        <p:blipFill>
          <a:blip r:embed="rId3"/>
          <a:stretch>
            <a:fillRect/>
          </a:stretch>
        </p:blipFill>
        <p:spPr>
          <a:xfrm>
            <a:off x="5885794" y="2400595"/>
            <a:ext cx="5010849" cy="3419952"/>
          </a:xfrm>
          <a:prstGeom prst="rect">
            <a:avLst/>
          </a:prstGeom>
        </p:spPr>
      </p:pic>
    </p:spTree>
    <p:extLst>
      <p:ext uri="{BB962C8B-B14F-4D97-AF65-F5344CB8AC3E}">
        <p14:creationId xmlns:p14="http://schemas.microsoft.com/office/powerpoint/2010/main" val="288805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585</TotalTime>
  <Words>971</Words>
  <Application>Microsoft Office PowerPoint</Application>
  <PresentationFormat>Widescreen</PresentationFormat>
  <Paragraphs>136</Paragraphs>
  <Slides>40</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Courier New</vt:lpstr>
      <vt:lpstr>Trade Gothic Inline</vt:lpstr>
      <vt:lpstr>Office Theme</vt:lpstr>
      <vt:lpstr>Big</vt:lpstr>
      <vt:lpstr>PowerPoint Presentation</vt:lpstr>
      <vt:lpstr>PowerPoint Presentation</vt:lpstr>
      <vt:lpstr>How long does something take?</vt:lpstr>
      <vt:lpstr>What is Big O?</vt:lpstr>
      <vt:lpstr>PowerPoint Presentation</vt:lpstr>
      <vt:lpstr>PowerPoint Presentation</vt:lpstr>
      <vt:lpstr>Main Big O types...</vt:lpstr>
      <vt:lpstr>Big O?</vt:lpstr>
      <vt:lpstr>Sum</vt:lpstr>
      <vt:lpstr>Binary Search</vt:lpstr>
      <vt:lpstr>PowerPoint Presentation</vt:lpstr>
      <vt:lpstr>PowerPoint Presentation</vt:lpstr>
      <vt:lpstr>PowerPoint Presentation</vt:lpstr>
      <vt:lpstr>PowerPoint Presentation</vt:lpstr>
      <vt:lpstr>O(n2) – Bubble Sort</vt:lpstr>
      <vt:lpstr>PowerPoint Presentation</vt:lpstr>
      <vt:lpstr>PowerPoint Presentation</vt:lpstr>
      <vt:lpstr>PowerPoint Presentation</vt:lpstr>
      <vt:lpstr>Linear/log plotting</vt:lpstr>
      <vt:lpstr>Linear/log/double log</vt:lpstr>
      <vt:lpstr>PowerPoint Presentation</vt:lpstr>
      <vt:lpstr>PowerPoint Presentation</vt:lpstr>
      <vt:lpstr>PowerPoint Presentation</vt:lpstr>
      <vt:lpstr>Bubble vs Merge Sort</vt:lpstr>
      <vt:lpstr>PowerPoint Presentation</vt:lpstr>
      <vt:lpstr>PowerPoint Presentation</vt:lpstr>
      <vt:lpstr>Quicksort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DFT vs FFT</vt:lpstr>
      <vt:lpstr>De opdracht!</vt:lpstr>
      <vt:lpstr>De opdracht!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Bart Bozon</dc:creator>
  <cp:lastModifiedBy>Bart Bozon</cp:lastModifiedBy>
  <cp:revision>4</cp:revision>
  <dcterms:created xsi:type="dcterms:W3CDTF">2025-09-04T10:07:55Z</dcterms:created>
  <dcterms:modified xsi:type="dcterms:W3CDTF">2026-02-26T10:50:52Z</dcterms:modified>
</cp:coreProperties>
</file>